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41"/>
  </p:notesMasterIdLst>
  <p:handoutMasterIdLst>
    <p:handoutMasterId r:id="rId42"/>
  </p:handoutMasterIdLst>
  <p:sldIdLst>
    <p:sldId id="281" r:id="rId5"/>
    <p:sldId id="355" r:id="rId6"/>
    <p:sldId id="353" r:id="rId7"/>
    <p:sldId id="354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3" r:id="rId20"/>
    <p:sldId id="372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9" r:id="rId36"/>
    <p:sldId id="390" r:id="rId37"/>
    <p:sldId id="391" r:id="rId38"/>
    <p:sldId id="358" r:id="rId39"/>
    <p:sldId id="359" r:id="rId4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8" d="100"/>
          <a:sy n="88" d="100"/>
        </p:scale>
        <p:origin x="37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1B37238-5D6D-4D8B-BAB9-5854ABE9317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2021/3/3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6E61FC8-8FFB-4594-9FA3-515ECB44C91E}" type="datetime1">
              <a:rPr lang="zh-CN" altLang="en-US" smtClean="0"/>
              <a:pPr/>
              <a:t>2021/3/3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FAAAB6-A2C6-4A85-A3A1-98EFBA61C967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i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ID=d924773e-9a16-4d6d-9803-8cb819e99682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
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Recipe=text_billboard
Type=TextOnly
Variant=0
FamilyID=AccentBoxWalbaum_Zero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333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185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20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973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440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26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793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5991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163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01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50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391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617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8118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3047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65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62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667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992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350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11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32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540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528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260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845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890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398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356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151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31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56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501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073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3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长方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4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长方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4" name="图片占位符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5" name="图片占位符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长方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 useBgFill="1">
        <p:nvSpPr>
          <p:cNvPr id="4" name="长方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2" name="图片占位符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33" name="图片占位符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文本占位符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8" name="文本占位符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9" name="文本占位符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40" name="文本占位符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41" name="文本占位符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长方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长方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Rigid Formats Controlled Text Generation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Apple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9695A2-77D8-4963-9FD4-D24DE00A5387}"/>
              </a:ext>
            </a:extLst>
          </p:cNvPr>
          <p:cNvSpPr txBox="1"/>
          <p:nvPr/>
        </p:nvSpPr>
        <p:spPr>
          <a:xfrm flipH="1">
            <a:off x="4783432" y="3542191"/>
            <a:ext cx="576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 err="1">
                <a:latin typeface="NimbusRomNo9L-Medi"/>
              </a:rPr>
              <a:t>Piji</a:t>
            </a:r>
            <a:r>
              <a:rPr lang="en-US" altLang="zh-CN" sz="1800" b="0" i="0" u="none" strike="noStrike" baseline="0" dirty="0">
                <a:latin typeface="NimbusRomNo9L-Medi"/>
              </a:rPr>
              <a:t> Li </a:t>
            </a:r>
            <a:r>
              <a:rPr lang="en-US" altLang="zh-CN" sz="1800" b="0" i="0" u="none" strike="noStrike" baseline="0" dirty="0" err="1">
                <a:latin typeface="NimbusRomNo9L-Medi"/>
              </a:rPr>
              <a:t>Haisong</a:t>
            </a:r>
            <a:r>
              <a:rPr lang="en-US" altLang="zh-CN" sz="1800" b="0" i="0" u="none" strike="noStrike" baseline="0" dirty="0">
                <a:latin typeface="NimbusRomNo9L-Medi"/>
              </a:rPr>
              <a:t> Zhang </a:t>
            </a:r>
            <a:r>
              <a:rPr lang="en-US" altLang="zh-CN" sz="1800" b="0" i="0" u="none" strike="noStrike" baseline="0" dirty="0" err="1">
                <a:latin typeface="NimbusRomNo9L-Medi"/>
              </a:rPr>
              <a:t>Xiaojiang</a:t>
            </a:r>
            <a:r>
              <a:rPr lang="en-US" altLang="zh-CN" sz="1800" b="0" i="0" u="none" strike="noStrike" baseline="0" dirty="0">
                <a:latin typeface="NimbusRomNo9L-Medi"/>
              </a:rPr>
              <a:t> Liu </a:t>
            </a:r>
            <a:r>
              <a:rPr lang="en-US" altLang="zh-CN" sz="1800" b="0" i="0" u="none" strike="noStrike" baseline="0" dirty="0" err="1">
                <a:latin typeface="NimbusRomNo9L-Medi"/>
              </a:rPr>
              <a:t>Shuming</a:t>
            </a:r>
            <a:r>
              <a:rPr lang="en-US" altLang="zh-CN" sz="1800" b="0" i="0" u="none" strike="noStrike" baseline="0" dirty="0">
                <a:latin typeface="NimbusRomNo9L-Medi"/>
              </a:rPr>
              <a:t> Shi,  ACL 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3232404"/>
            <a:ext cx="6098869" cy="2825496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Backbone : a Transformer-based auto-regressive language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The input can be the whole token of samples from </a:t>
            </a:r>
            <a:r>
              <a:rPr lang="en-US" altLang="zh-CN" dirty="0" err="1"/>
              <a:t>SongCi</a:t>
            </a:r>
            <a:r>
              <a:rPr lang="en-US" altLang="zh-CN" dirty="0"/>
              <a:t> or Sonnet.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Design several sets of indicating symbols to enhance the performance in terms of accuracy on format, rhyme, and sentence integrity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83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9" y="3018407"/>
                <a:ext cx="4992623" cy="3703067"/>
              </a:xfrm>
            </p:spPr>
            <p:txBody>
              <a:bodyPr rtlCol="0"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NimbusRomNo9L-Regu"/>
                  </a:rPr>
                  <a:t>Content symbols </a:t>
                </a: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CMMI10"/>
                  </a:rPr>
                  <a:t>C </a:t>
                </a: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u="none" strike="noStrike" baseline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u="none" strike="noStrike" baseline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b="0" i="1" u="none" strike="noStrike" baseline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CMSY10"/>
                  </a:rPr>
                  <a:t> </a:t>
                </a: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NimbusRomNo9L-Regu"/>
                  </a:rPr>
                  <a:t>are introduced for format and rhyming modeling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NimbusRomNo9L-Regu"/>
                  </a:rPr>
                  <a:t>Intra-position symbols </a:t>
                </a: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CMMI10"/>
                  </a:rPr>
                  <a:t>P </a:t>
                </a: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NimbusRomNo9L-Regu"/>
                  </a:rPr>
                  <a:t> are designed to represent the local positions of the tokens within each sentence aiming to improve the rhyming performance and the sentence integrity.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NimbusRomNo9L-Regu"/>
                  </a:rPr>
                  <a:t>Segment symbols </a:t>
                </a: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CMMI10"/>
                  </a:rPr>
                  <a:t>S </a:t>
                </a:r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i="0" u="none" strike="noStrike" baseline="0" dirty="0">
                    <a:solidFill>
                      <a:srgbClr val="000000"/>
                    </a:solidFill>
                    <a:latin typeface="NimbusRomNo9L-Regu"/>
                  </a:rPr>
                  <a:t> are employed to identify the sentence border to further improve the sentence quality.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9" y="3018407"/>
                <a:ext cx="4992623" cy="3703067"/>
              </a:xfrm>
              <a:blipFill>
                <a:blip r:embed="rId3"/>
                <a:stretch>
                  <a:fillRect l="-855" t="-493" r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AB556C-2400-44EC-80E2-C938BE38A590}"/>
              </a:ext>
            </a:extLst>
          </p:cNvPr>
          <p:cNvSpPr txBox="1"/>
          <p:nvPr/>
        </p:nvSpPr>
        <p:spPr>
          <a:xfrm>
            <a:off x="5924085" y="3018408"/>
            <a:ext cx="5483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Attention mechanism is improved to impel the model to capture the future format information such as the sentence ending markers.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Similar to BERT and GPT, pre-training and fine-tuning paradigm is utilized to boost the performance of the original models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69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3232404"/>
            <a:ext cx="6098869" cy="2825496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Input:  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    “&lt;</a:t>
            </a:r>
            <a:r>
              <a:rPr lang="en-US" altLang="zh-CN" sz="1800" b="0" i="0" u="none" strike="noStrike" baseline="0" dirty="0" err="1">
                <a:latin typeface="NimbusRomNo9L-Regu"/>
              </a:rPr>
              <a:t>bos</a:t>
            </a:r>
            <a:r>
              <a:rPr lang="en-US" altLang="zh-CN" sz="1800" b="0" i="0" u="none" strike="noStrike" baseline="0" dirty="0">
                <a:latin typeface="NimbusRomNo9L-Regu"/>
              </a:rPr>
              <a:t>&gt; love is not love, </a:t>
            </a:r>
            <a:r>
              <a:rPr lang="en-US" altLang="zh-CN" dirty="0">
                <a:latin typeface="CMSY10"/>
              </a:rPr>
              <a:t>&lt;/s&gt;</a:t>
            </a:r>
            <a:r>
              <a:rPr lang="en-US" altLang="zh-CN" sz="1800" b="0" i="0" u="none" strike="noStrike" baseline="0" dirty="0">
                <a:latin typeface="NimbusRomNo9L-Regu"/>
              </a:rPr>
              <a:t>, </a:t>
            </a:r>
          </a:p>
          <a:p>
            <a:pPr algn="l"/>
            <a:r>
              <a:rPr lang="en-US" altLang="zh-CN" dirty="0">
                <a:latin typeface="NimbusRomNo9L-Regu"/>
              </a:rPr>
              <a:t>      </a:t>
            </a:r>
            <a:r>
              <a:rPr lang="en-US" altLang="zh-CN" sz="1800" b="0" i="0" u="none" strike="noStrike" baseline="0" dirty="0">
                <a:latin typeface="NimbusRomNo9L-Regu"/>
              </a:rPr>
              <a:t>bends with the remover to remove . </a:t>
            </a:r>
            <a:r>
              <a:rPr lang="en-US" altLang="zh-CN" dirty="0">
                <a:latin typeface="CMSY10"/>
              </a:rPr>
              <a:t>&lt;/s&gt;”</a:t>
            </a:r>
          </a:p>
          <a:p>
            <a:pPr algn="l"/>
            <a:r>
              <a:rPr lang="en-US" altLang="zh-CN" dirty="0">
                <a:latin typeface="CMSY10"/>
              </a:rPr>
              <a:t>Output: </a:t>
            </a:r>
            <a:r>
              <a:rPr lang="en-US" altLang="zh-CN" sz="1800" b="0" i="0" u="none" strike="noStrike" baseline="0" dirty="0">
                <a:latin typeface="NimbusRomNo9L-Regu"/>
              </a:rPr>
              <a:t>a left-shifting version of the input (tokenized)</a:t>
            </a:r>
          </a:p>
          <a:p>
            <a:pPr algn="l"/>
            <a:r>
              <a:rPr lang="en-US" altLang="zh-CN" dirty="0">
                <a:latin typeface="CMMI9"/>
              </a:rPr>
              <a:t>    “</a:t>
            </a:r>
            <a:r>
              <a:rPr lang="en-US" altLang="zh-CN" sz="1800" b="0" i="0" u="none" strike="noStrike" baseline="0" dirty="0">
                <a:latin typeface="CMMI9"/>
              </a:rPr>
              <a:t>love is not love, &lt;/s&gt;</a:t>
            </a:r>
            <a:endParaRPr lang="en-US" altLang="zh-CN" sz="1800" b="0" i="0" u="none" strike="noStrike" baseline="0" dirty="0">
              <a:latin typeface="CMSY9"/>
            </a:endParaRPr>
          </a:p>
          <a:p>
            <a:pPr algn="l"/>
            <a:r>
              <a:rPr lang="en-US" altLang="zh-CN" sz="1800" b="0" i="0" u="none" strike="noStrike" baseline="0" dirty="0">
                <a:latin typeface="CMMI9"/>
              </a:rPr>
              <a:t>      bends with the remover to remove . &lt;/s&gt; &lt;</a:t>
            </a:r>
            <a:r>
              <a:rPr lang="en-US" altLang="zh-CN" sz="1800" b="0" i="0" u="none" strike="noStrike" baseline="0" dirty="0" err="1">
                <a:latin typeface="CMMI9"/>
              </a:rPr>
              <a:t>eos</a:t>
            </a:r>
            <a:r>
              <a:rPr lang="en-US" altLang="zh-CN" sz="1800" b="0" i="0" u="none" strike="noStrike" baseline="0" dirty="0">
                <a:latin typeface="CMMI9"/>
              </a:rPr>
              <a:t>&gt;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7CFCAA-EBB1-4BBD-BFC6-2D9B256E0F17}"/>
              </a:ext>
            </a:extLst>
          </p:cNvPr>
          <p:cNvSpPr txBox="1"/>
          <p:nvPr/>
        </p:nvSpPr>
        <p:spPr>
          <a:xfrm>
            <a:off x="7403977" y="3232404"/>
            <a:ext cx="4394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We use the sentence (as shown in Figure </a:t>
            </a:r>
            <a:r>
              <a:rPr lang="en-US" altLang="zh-CN" sz="1800" b="0" i="0" u="none" strike="noStrike" baseline="0" dirty="0">
                <a:solidFill>
                  <a:srgbClr val="000080"/>
                </a:solidFill>
                <a:latin typeface="NimbusRomNo9L-Regu"/>
              </a:rPr>
              <a:t>1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)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NimbusRomNo9L-Regu"/>
              </a:rPr>
              <a:t>“love is not love, 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NimbusRomNo9L-Regu"/>
              </a:rPr>
              <a:t> 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NimbusRomNo9L-Regu"/>
              </a:rPr>
              <a:t>bends with the remover to remove” 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extracted from the Shakespeare’s as examples to describe the details of our framework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SongNet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26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3232404"/>
            <a:ext cx="6098869" cy="2825496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1800" b="0" i="0" u="none" strike="noStrike" baseline="0" dirty="0">
                <a:latin typeface="NimbusRomNo9L-Medi"/>
              </a:rPr>
              <a:t>Format and Rhyme Symbols</a:t>
            </a:r>
            <a:r>
              <a:rPr lang="en-US" altLang="zh-CN" sz="1800" b="0" i="0" u="none" strike="noStrike" baseline="0" dirty="0">
                <a:latin typeface="NimbusRomNo9L-Regu"/>
              </a:rPr>
              <a:t>:  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   C </a:t>
            </a:r>
            <a:r>
              <a:rPr lang="pt-BR" altLang="zh-CN" sz="1800" b="0" i="0" u="none" strike="noStrike" baseline="0" dirty="0">
                <a:latin typeface="CMR10"/>
              </a:rPr>
              <a:t>= </a:t>
            </a:r>
            <a:r>
              <a:rPr lang="pt-BR" altLang="zh-CN" dirty="0">
                <a:latin typeface="CMSY10"/>
              </a:rPr>
              <a:t>{</a:t>
            </a:r>
            <a:r>
              <a:rPr lang="pt-BR" altLang="zh-CN" sz="1800" b="0" i="0" u="none" strike="noStrike" baseline="0" dirty="0">
                <a:latin typeface="CMMI10"/>
              </a:rPr>
              <a:t>c</a:t>
            </a:r>
            <a:r>
              <a:rPr lang="pt-BR" altLang="zh-CN" sz="1800" b="0" i="0" u="none" strike="noStrike" baseline="0" dirty="0">
                <a:latin typeface="CMR8"/>
              </a:rPr>
              <a:t>0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c</a:t>
            </a:r>
            <a:r>
              <a:rPr lang="pt-BR" altLang="zh-CN" sz="1800" b="0" i="0" u="none" strike="noStrike" baseline="0" dirty="0">
                <a:latin typeface="CMR8"/>
              </a:rPr>
              <a:t>0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c</a:t>
            </a:r>
            <a:r>
              <a:rPr lang="pt-BR" altLang="zh-CN" sz="1800" b="0" i="0" u="none" strike="noStrike" baseline="0" dirty="0">
                <a:latin typeface="CMR8"/>
              </a:rPr>
              <a:t>0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c</a:t>
            </a:r>
            <a:r>
              <a:rPr lang="pt-BR" altLang="zh-CN" sz="1800" b="0" i="0" u="none" strike="noStrike" baseline="0" dirty="0">
                <a:latin typeface="CMR8"/>
              </a:rPr>
              <a:t>2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c</a:t>
            </a:r>
            <a:r>
              <a:rPr lang="pt-BR" altLang="zh-CN" sz="1800" b="0" i="0" u="none" strike="noStrike" baseline="0" dirty="0">
                <a:latin typeface="CMR8"/>
              </a:rPr>
              <a:t>1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</a:t>
            </a:r>
            <a:r>
              <a:rPr lang="pt-BR" altLang="zh-CN" dirty="0">
                <a:latin typeface="CMSY10"/>
              </a:rPr>
              <a:t>&lt;/s&gt;</a:t>
            </a:r>
            <a:endParaRPr lang="pt-BR" altLang="zh-CN" sz="1800" b="0" i="0" u="none" strike="noStrike" baseline="0" dirty="0">
              <a:latin typeface="CMSY10"/>
            </a:endParaRPr>
          </a:p>
          <a:p>
            <a:pPr algn="l"/>
            <a:r>
              <a:rPr lang="en-US" altLang="zh-CN" dirty="0">
                <a:latin typeface="CMMI10"/>
              </a:rPr>
              <a:t>           </a:t>
            </a:r>
            <a:r>
              <a:rPr lang="en-US" altLang="zh-CN" sz="1800" b="0" i="0" u="none" strike="noStrike" baseline="0" dirty="0">
                <a:latin typeface="CMMI10"/>
              </a:rPr>
              <a:t>c</a:t>
            </a:r>
            <a:r>
              <a:rPr lang="en-US" altLang="zh-CN" sz="1800" b="0" i="0" u="none" strike="noStrike" baseline="0" dirty="0">
                <a:latin typeface="CMR8"/>
              </a:rPr>
              <a:t>0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c</a:t>
            </a:r>
            <a:r>
              <a:rPr lang="en-US" altLang="zh-CN" sz="1800" b="0" i="0" u="none" strike="noStrike" baseline="0" dirty="0">
                <a:latin typeface="CMR8"/>
              </a:rPr>
              <a:t>0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c</a:t>
            </a:r>
            <a:r>
              <a:rPr lang="en-US" altLang="zh-CN" sz="1800" b="0" i="0" u="none" strike="noStrike" baseline="0" dirty="0">
                <a:latin typeface="CMR8"/>
              </a:rPr>
              <a:t>0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c</a:t>
            </a:r>
            <a:r>
              <a:rPr lang="en-US" altLang="zh-CN" sz="1800" b="0" i="0" u="none" strike="noStrike" baseline="0" dirty="0">
                <a:latin typeface="CMR8"/>
              </a:rPr>
              <a:t>0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c</a:t>
            </a:r>
            <a:r>
              <a:rPr lang="en-US" altLang="zh-CN" sz="1800" b="0" i="0" u="none" strike="noStrike" baseline="0" dirty="0">
                <a:latin typeface="CMR8"/>
              </a:rPr>
              <a:t>0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c</a:t>
            </a:r>
            <a:r>
              <a:rPr lang="en-US" altLang="zh-CN" sz="1800" b="0" i="0" u="none" strike="noStrike" baseline="0" dirty="0">
                <a:latin typeface="CMR8"/>
              </a:rPr>
              <a:t>2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c</a:t>
            </a:r>
            <a:r>
              <a:rPr lang="en-US" altLang="zh-CN" sz="1800" b="0" i="0" u="none" strike="noStrike" baseline="0" dirty="0">
                <a:latin typeface="CMR8"/>
              </a:rPr>
              <a:t>1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</a:t>
            </a:r>
            <a:r>
              <a:rPr lang="en-US" altLang="zh-CN" dirty="0">
                <a:latin typeface="CMSY10"/>
              </a:rPr>
              <a:t>&lt;/s&gt;</a:t>
            </a:r>
            <a:r>
              <a:rPr lang="en-US" altLang="zh-CN" dirty="0">
                <a:latin typeface="CMMI10"/>
              </a:rPr>
              <a:t>, </a:t>
            </a:r>
            <a:r>
              <a:rPr lang="en-US" altLang="zh-CN" sz="1800" b="0" i="0" u="none" strike="noStrike" baseline="0" dirty="0">
                <a:latin typeface="CMMI10"/>
              </a:rPr>
              <a:t> </a:t>
            </a:r>
            <a:r>
              <a:rPr lang="en-US" altLang="zh-CN" dirty="0">
                <a:latin typeface="CMSY10"/>
              </a:rPr>
              <a:t>&lt;</a:t>
            </a:r>
            <a:r>
              <a:rPr lang="en-US" altLang="zh-CN" dirty="0" err="1">
                <a:latin typeface="CMSY10"/>
              </a:rPr>
              <a:t>eos</a:t>
            </a:r>
            <a:r>
              <a:rPr lang="en-US" altLang="zh-CN" dirty="0">
                <a:latin typeface="CMSY10"/>
              </a:rPr>
              <a:t>&gt;}</a:t>
            </a:r>
            <a:endParaRPr lang="en-US" altLang="zh-CN" sz="1800" b="0" i="0" u="none" strike="noStrike" baseline="0" dirty="0">
              <a:latin typeface="CMSY10"/>
            </a:endParaRPr>
          </a:p>
          <a:p>
            <a:pPr algn="l"/>
            <a:r>
              <a:rPr lang="en-US" altLang="zh-CN" sz="1800" b="0" i="0" u="none" strike="noStrike" baseline="0" dirty="0">
                <a:latin typeface="NimbusRomNo9L-Medi"/>
              </a:rPr>
              <a:t>Intra Position Symbols</a:t>
            </a:r>
            <a:r>
              <a:rPr lang="en-US" altLang="zh-CN" sz="1800" b="0" i="0" u="none" strike="noStrike" baseline="0" dirty="0">
                <a:latin typeface="NimbusRomNo9L-Regu"/>
              </a:rPr>
              <a:t>:</a:t>
            </a:r>
          </a:p>
          <a:p>
            <a:pPr algn="l"/>
            <a:r>
              <a:rPr lang="en-US" altLang="zh-CN" dirty="0">
                <a:latin typeface="CMMI9"/>
              </a:rPr>
              <a:t>   </a:t>
            </a:r>
            <a:r>
              <a:rPr lang="pt-BR" altLang="zh-CN" sz="1800" b="0" i="0" u="none" strike="noStrike" baseline="0" dirty="0">
                <a:latin typeface="CMMI10"/>
              </a:rPr>
              <a:t>P </a:t>
            </a:r>
            <a:r>
              <a:rPr lang="pt-BR" altLang="zh-CN" sz="1800" b="0" i="0" u="none" strike="noStrike" baseline="0" dirty="0">
                <a:latin typeface="CMR10"/>
              </a:rPr>
              <a:t>= </a:t>
            </a:r>
            <a:r>
              <a:rPr lang="pt-BR" altLang="zh-CN" dirty="0">
                <a:latin typeface="CMSY10"/>
              </a:rPr>
              <a:t>{p4,</a:t>
            </a:r>
            <a:r>
              <a:rPr lang="pt-BR" altLang="zh-CN" sz="1800" b="0" i="0" u="none" strike="noStrike" baseline="0" dirty="0">
                <a:latin typeface="CMMI10"/>
              </a:rPr>
              <a:t> p</a:t>
            </a:r>
            <a:r>
              <a:rPr lang="pt-BR" altLang="zh-CN" sz="1800" b="0" i="0" u="none" strike="noStrike" baseline="0" dirty="0">
                <a:latin typeface="CMR8"/>
              </a:rPr>
              <a:t>3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p</a:t>
            </a:r>
            <a:r>
              <a:rPr lang="pt-BR" altLang="zh-CN" sz="1800" b="0" i="0" u="none" strike="noStrike" baseline="0" dirty="0">
                <a:latin typeface="CMR8"/>
              </a:rPr>
              <a:t>2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p</a:t>
            </a:r>
            <a:r>
              <a:rPr lang="pt-BR" altLang="zh-CN" sz="1800" b="0" i="0" u="none" strike="noStrike" baseline="0" dirty="0">
                <a:latin typeface="CMR8"/>
              </a:rPr>
              <a:t>1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p</a:t>
            </a:r>
            <a:r>
              <a:rPr lang="pt-BR" altLang="zh-CN" sz="1800" b="0" i="0" u="none" strike="noStrike" baseline="0" dirty="0">
                <a:latin typeface="CMR8"/>
              </a:rPr>
              <a:t>0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</a:t>
            </a:r>
            <a:r>
              <a:rPr lang="pt-BR" altLang="zh-CN" dirty="0">
                <a:latin typeface="CMSY10"/>
              </a:rPr>
              <a:t>&lt;/s&gt;</a:t>
            </a:r>
            <a:endParaRPr lang="pt-BR" altLang="zh-CN" sz="1800" b="0" i="0" u="none" strike="noStrike" baseline="0" dirty="0">
              <a:latin typeface="CMSY10"/>
            </a:endParaRPr>
          </a:p>
          <a:p>
            <a:pPr algn="l"/>
            <a:r>
              <a:rPr lang="en-US" altLang="zh-CN" sz="1800" b="0" i="0" u="none" strike="noStrike" baseline="0" dirty="0">
                <a:latin typeface="CMMI10"/>
              </a:rPr>
              <a:t>           p</a:t>
            </a:r>
            <a:r>
              <a:rPr lang="en-US" altLang="zh-CN" sz="1800" b="0" i="0" u="none" strike="noStrike" baseline="0" dirty="0">
                <a:latin typeface="CMR8"/>
              </a:rPr>
              <a:t>6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p</a:t>
            </a:r>
            <a:r>
              <a:rPr lang="en-US" altLang="zh-CN" sz="1800" b="0" i="0" u="none" strike="noStrike" baseline="0" dirty="0">
                <a:latin typeface="CMR8"/>
              </a:rPr>
              <a:t>5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p</a:t>
            </a:r>
            <a:r>
              <a:rPr lang="en-US" altLang="zh-CN" sz="1800" b="0" i="0" u="none" strike="noStrike" baseline="0" dirty="0">
                <a:latin typeface="CMR8"/>
              </a:rPr>
              <a:t>4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p</a:t>
            </a:r>
            <a:r>
              <a:rPr lang="en-US" altLang="zh-CN" sz="1800" b="0" i="0" u="none" strike="noStrike" baseline="0" dirty="0">
                <a:latin typeface="CMR8"/>
              </a:rPr>
              <a:t>3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p</a:t>
            </a:r>
            <a:r>
              <a:rPr lang="en-US" altLang="zh-CN" sz="1800" b="0" i="0" u="none" strike="noStrike" baseline="0" dirty="0">
                <a:latin typeface="CMR8"/>
              </a:rPr>
              <a:t>2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p</a:t>
            </a:r>
            <a:r>
              <a:rPr lang="en-US" altLang="zh-CN" sz="1800" b="0" i="0" u="none" strike="noStrike" baseline="0" dirty="0">
                <a:latin typeface="CMR8"/>
              </a:rPr>
              <a:t>1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p</a:t>
            </a:r>
            <a:r>
              <a:rPr lang="en-US" altLang="zh-CN" sz="1800" b="0" i="0" u="none" strike="noStrike" baseline="0" dirty="0">
                <a:latin typeface="CMR8"/>
              </a:rPr>
              <a:t>0</a:t>
            </a:r>
            <a:r>
              <a:rPr lang="en-US" altLang="zh-CN" dirty="0">
                <a:latin typeface="CMMI10"/>
              </a:rPr>
              <a:t>, &lt;/s&gt;,</a:t>
            </a:r>
            <a:r>
              <a:rPr lang="en-US" altLang="zh-CN" sz="1800" b="0" i="0" u="none" strike="noStrike" baseline="0" dirty="0">
                <a:latin typeface="CMMI10"/>
              </a:rPr>
              <a:t> </a:t>
            </a:r>
            <a:r>
              <a:rPr lang="en-US" altLang="zh-CN" dirty="0">
                <a:latin typeface="CMSY10"/>
              </a:rPr>
              <a:t>&lt;</a:t>
            </a:r>
            <a:r>
              <a:rPr lang="en-US" altLang="zh-CN" dirty="0" err="1">
                <a:latin typeface="CMSY10"/>
              </a:rPr>
              <a:t>eos</a:t>
            </a:r>
            <a:r>
              <a:rPr lang="en-US" altLang="zh-CN" dirty="0">
                <a:latin typeface="CMSY10"/>
              </a:rPr>
              <a:t>&gt;}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7CFCAA-EBB1-4BBD-BFC6-2D9B256E0F17}"/>
              </a:ext>
            </a:extLst>
          </p:cNvPr>
          <p:cNvSpPr txBox="1"/>
          <p:nvPr/>
        </p:nvSpPr>
        <p:spPr>
          <a:xfrm>
            <a:off x="7403977" y="3232404"/>
            <a:ext cx="4394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We use the sentence (as shown in Figure </a:t>
            </a:r>
            <a:r>
              <a:rPr lang="en-US" altLang="zh-CN" sz="1800" b="0" i="0" u="none" strike="noStrike" baseline="0" dirty="0">
                <a:solidFill>
                  <a:srgbClr val="000080"/>
                </a:solidFill>
                <a:latin typeface="NimbusRomNo9L-Regu"/>
              </a:rPr>
              <a:t>1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)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NimbusRomNo9L-Regu"/>
              </a:rPr>
              <a:t>“love is not love, 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NimbusRomNo9L-Regu"/>
              </a:rPr>
              <a:t> 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NimbusRomNo9L-Regu"/>
              </a:rPr>
              <a:t>bends with the remover to remove” 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extracted from the Shakespeare’s as examples to describe the details of our framework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SongNet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18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3232404"/>
            <a:ext cx="6098869" cy="2825496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1800" b="0" i="0" u="none" strike="noStrike" baseline="0" dirty="0">
                <a:latin typeface="NimbusRomNo9L-Medi"/>
              </a:rPr>
              <a:t>Segment Symbols</a:t>
            </a:r>
            <a:r>
              <a:rPr lang="en-US" altLang="zh-CN" sz="1800" b="0" i="0" u="none" strike="noStrike" baseline="0" dirty="0">
                <a:latin typeface="NimbusRomNo9L-Regu"/>
              </a:rPr>
              <a:t>:  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   </a:t>
            </a:r>
            <a:r>
              <a:rPr lang="pt-BR" altLang="zh-CN" sz="1800" b="0" i="0" u="none" strike="noStrike" baseline="0" dirty="0">
                <a:latin typeface="CMMI10"/>
              </a:rPr>
              <a:t>S </a:t>
            </a:r>
            <a:r>
              <a:rPr lang="pt-BR" altLang="zh-CN" sz="1800" b="0" i="0" u="none" strike="noStrike" baseline="0" dirty="0">
                <a:latin typeface="CMR10"/>
              </a:rPr>
              <a:t>= </a:t>
            </a:r>
            <a:r>
              <a:rPr lang="pt-BR" altLang="zh-CN" sz="1800" b="0" i="0" u="none" strike="noStrike" baseline="0" dirty="0">
                <a:latin typeface="CMSY10"/>
              </a:rPr>
              <a:t>{</a:t>
            </a:r>
            <a:r>
              <a:rPr lang="pt-BR" altLang="zh-CN" sz="1800" b="0" i="0" u="none" strike="noStrike" baseline="0" dirty="0">
                <a:latin typeface="CMMI10"/>
              </a:rPr>
              <a:t>s</a:t>
            </a:r>
            <a:r>
              <a:rPr lang="pt-BR" altLang="zh-CN" sz="1800" b="0" i="0" u="none" strike="noStrike" baseline="0" dirty="0">
                <a:latin typeface="CMR8"/>
              </a:rPr>
              <a:t>0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0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0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0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0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</a:t>
            </a:r>
            <a:r>
              <a:rPr lang="pt-BR" altLang="zh-CN" dirty="0">
                <a:latin typeface="CMSY10"/>
              </a:rPr>
              <a:t>&lt;/s&gt;</a:t>
            </a:r>
            <a:endParaRPr lang="pt-BR" altLang="zh-CN" sz="1800" b="0" i="0" u="none" strike="noStrike" baseline="0" dirty="0">
              <a:latin typeface="CMSY10"/>
            </a:endParaRPr>
          </a:p>
          <a:p>
            <a:pPr algn="l"/>
            <a:r>
              <a:rPr lang="pt-BR" altLang="zh-CN" dirty="0">
                <a:latin typeface="CMMI10"/>
              </a:rPr>
              <a:t>           </a:t>
            </a:r>
            <a:r>
              <a:rPr lang="pt-BR" altLang="zh-CN" sz="1800" b="0" i="0" u="none" strike="noStrike" baseline="0" dirty="0">
                <a:latin typeface="CMMI10"/>
              </a:rPr>
              <a:t>s</a:t>
            </a:r>
            <a:r>
              <a:rPr lang="pt-BR" altLang="zh-CN" sz="1800" b="0" i="0" u="none" strike="noStrike" baseline="0" dirty="0">
                <a:latin typeface="CMR8"/>
              </a:rPr>
              <a:t>1</a:t>
            </a:r>
            <a:r>
              <a:rPr lang="en-US" altLang="zh-CN" sz="1800" b="0" i="0" u="none" strike="noStrike" baseline="0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1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1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1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1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1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s</a:t>
            </a:r>
            <a:r>
              <a:rPr lang="pt-BR" altLang="zh-CN" sz="1800" b="0" i="0" u="none" strike="noStrike" baseline="0" dirty="0">
                <a:latin typeface="CMR8"/>
              </a:rPr>
              <a:t>1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</a:t>
            </a:r>
            <a:r>
              <a:rPr lang="pt-BR" altLang="zh-CN" dirty="0">
                <a:latin typeface="CMSY10"/>
              </a:rPr>
              <a:t>&lt;/s&gt;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</a:t>
            </a:r>
            <a:r>
              <a:rPr lang="pt-BR" altLang="zh-CN" dirty="0">
                <a:latin typeface="CMSY10"/>
              </a:rPr>
              <a:t>&lt;eos&gt;}</a:t>
            </a:r>
            <a:endParaRPr lang="pt-BR" altLang="zh-CN" sz="1800" b="0" i="0" u="none" strike="noStrike" baseline="0" dirty="0">
              <a:latin typeface="CMSY10"/>
            </a:endParaRPr>
          </a:p>
          <a:p>
            <a:pPr algn="l"/>
            <a:r>
              <a:rPr lang="en-US" altLang="zh-CN" sz="1800" b="0" i="0" u="none" strike="noStrike" baseline="0" dirty="0">
                <a:latin typeface="NimbusRomNo9L-Medi"/>
              </a:rPr>
              <a:t>Global Position Symbols</a:t>
            </a:r>
            <a:r>
              <a:rPr lang="en-US" altLang="zh-CN" sz="1800" b="0" i="0" u="none" strike="noStrike" baseline="0" dirty="0">
                <a:latin typeface="NimbusRomNo9L-Regu"/>
              </a:rPr>
              <a:t>:</a:t>
            </a:r>
          </a:p>
          <a:p>
            <a:pPr algn="l"/>
            <a:r>
              <a:rPr lang="en-US" altLang="zh-CN" dirty="0">
                <a:latin typeface="CMMI9"/>
              </a:rPr>
              <a:t>   </a:t>
            </a:r>
            <a:r>
              <a:rPr lang="pt-BR" altLang="zh-CN" sz="1800" b="0" i="0" u="none" strike="noStrike" baseline="0" dirty="0">
                <a:latin typeface="CMMI10"/>
              </a:rPr>
              <a:t>P </a:t>
            </a:r>
            <a:r>
              <a:rPr lang="pt-BR" altLang="zh-CN" sz="1800" b="0" i="0" u="none" strike="noStrike" baseline="0" dirty="0">
                <a:latin typeface="CMR10"/>
              </a:rPr>
              <a:t>= </a:t>
            </a:r>
            <a:r>
              <a:rPr lang="pt-BR" altLang="zh-CN" dirty="0">
                <a:latin typeface="CMSY10"/>
              </a:rPr>
              <a:t>{g1,</a:t>
            </a:r>
            <a:r>
              <a:rPr lang="pt-BR" altLang="zh-CN" sz="1800" b="0" i="0" u="none" strike="noStrike" baseline="0" dirty="0">
                <a:latin typeface="CMMI10"/>
              </a:rPr>
              <a:t> g2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g3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g4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g5</a:t>
            </a:r>
            <a:r>
              <a:rPr lang="pt-BR" altLang="zh-CN" dirty="0">
                <a:latin typeface="CMMI10"/>
              </a:rPr>
              <a:t>,</a:t>
            </a:r>
            <a:r>
              <a:rPr lang="pt-BR" altLang="zh-CN" sz="1800" b="0" i="0" u="none" strike="noStrike" baseline="0" dirty="0">
                <a:latin typeface="CMMI10"/>
              </a:rPr>
              <a:t> </a:t>
            </a:r>
            <a:r>
              <a:rPr lang="pt-BR" altLang="zh-CN" sz="1800" b="0" i="0" u="none" strike="noStrike" baseline="0" dirty="0">
                <a:latin typeface="CMSY10"/>
              </a:rPr>
              <a:t>g6</a:t>
            </a:r>
          </a:p>
          <a:p>
            <a:pPr algn="l"/>
            <a:r>
              <a:rPr lang="en-US" altLang="zh-CN" sz="1800" b="0" i="0" u="none" strike="noStrike" baseline="0" dirty="0">
                <a:latin typeface="CMMI10"/>
              </a:rPr>
              <a:t>           g7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g8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g9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g10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g11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g12</a:t>
            </a:r>
            <a:r>
              <a:rPr lang="en-US" altLang="zh-CN" dirty="0">
                <a:latin typeface="CMMI10"/>
              </a:rPr>
              <a:t>,</a:t>
            </a:r>
            <a:r>
              <a:rPr lang="en-US" altLang="zh-CN" sz="1800" b="0" i="0" u="none" strike="noStrike" baseline="0" dirty="0">
                <a:latin typeface="CMMI10"/>
              </a:rPr>
              <a:t> g13</a:t>
            </a:r>
            <a:r>
              <a:rPr lang="en-US" altLang="zh-CN" dirty="0">
                <a:latin typeface="CMMI10"/>
              </a:rPr>
              <a:t>, g14,</a:t>
            </a:r>
            <a:r>
              <a:rPr lang="en-US" altLang="zh-CN" sz="1800" b="0" i="0" u="none" strike="noStrike" baseline="0" dirty="0">
                <a:latin typeface="CMMI10"/>
              </a:rPr>
              <a:t> </a:t>
            </a:r>
            <a:r>
              <a:rPr lang="en-US" altLang="zh-CN" sz="1800" b="0" i="0" u="none" strike="noStrike" baseline="0" dirty="0">
                <a:latin typeface="CMSY10"/>
              </a:rPr>
              <a:t>g15</a:t>
            </a:r>
            <a:r>
              <a:rPr lang="en-US" altLang="zh-CN" dirty="0">
                <a:latin typeface="CMSY10"/>
              </a:rPr>
              <a:t>}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7CFCAA-EBB1-4BBD-BFC6-2D9B256E0F17}"/>
              </a:ext>
            </a:extLst>
          </p:cNvPr>
          <p:cNvSpPr txBox="1"/>
          <p:nvPr/>
        </p:nvSpPr>
        <p:spPr>
          <a:xfrm>
            <a:off x="7403977" y="3232404"/>
            <a:ext cx="4394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We use the sentence (as shown in Figure </a:t>
            </a:r>
            <a:r>
              <a:rPr lang="en-US" altLang="zh-CN" sz="1800" b="0" i="0" u="none" strike="noStrike" baseline="0" dirty="0">
                <a:solidFill>
                  <a:srgbClr val="000080"/>
                </a:solidFill>
                <a:latin typeface="NimbusRomNo9L-Regu"/>
              </a:rPr>
              <a:t>1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)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NimbusRomNo9L-Regu"/>
              </a:rPr>
              <a:t>“love is not love, 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NimbusRomNo9L-Regu"/>
              </a:rPr>
              <a:t> 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NimbusRomNo9L-Regu"/>
              </a:rPr>
              <a:t>bends with the remover to remove” 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extracted from the Shakespeare’s as examples to describe the details of our framework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SongNet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02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3116994"/>
                <a:ext cx="4867839" cy="3123946"/>
              </a:xfrm>
            </p:spPr>
            <p:txBody>
              <a:bodyPr rtlCol="0">
                <a:normAutofit/>
              </a:bodyPr>
              <a:lstStyle/>
              <a:p>
                <a:pPr algn="l"/>
                <a:r>
                  <a:rPr lang="en-US" altLang="zh-CN" sz="1800" b="0" i="0" u="none" strike="noStrike" baseline="0" dirty="0">
                    <a:latin typeface="NimbusRomNo9L-Regu"/>
                  </a:rPr>
                  <a:t>For the input, we first obtain the representations by summing all the embeddings of the input tokens and symbols: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l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3116994"/>
                <a:ext cx="4867839" cy="3123946"/>
              </a:xfrm>
              <a:blipFill>
                <a:blip r:embed="rId3"/>
                <a:stretch>
                  <a:fillRect l="-1001" t="-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3004D49-78A8-4793-9EC8-D354F5339780}"/>
                  </a:ext>
                </a:extLst>
              </p:cNvPr>
              <p:cNvSpPr txBox="1"/>
              <p:nvPr/>
            </p:nvSpPr>
            <p:spPr>
              <a:xfrm>
                <a:off x="5823751" y="3089430"/>
                <a:ext cx="5877017" cy="2065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NimbusRomNo9L-Regu"/>
                  </a:rPr>
                  <a:t>Moreover, the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state at time </a:t>
                </a:r>
                <a:r>
                  <a:rPr lang="en-US" altLang="zh-CN" sz="1800" b="0" i="0" u="none" strike="noStrike" baseline="0" dirty="0">
                    <a:latin typeface="CMMI10"/>
                  </a:rPr>
                  <a:t>t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need to know some future information to grasp the global sequence dynamic information.</a:t>
                </a:r>
              </a:p>
              <a:p>
                <a:pPr algn="l"/>
                <a:r>
                  <a:rPr lang="en-US" altLang="zh-CN" dirty="0">
                    <a:latin typeface="NimbusRomNo9L-Regu"/>
                  </a:rPr>
                  <a:t>We introduce another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NimbusRomNo9L-Regu"/>
                  </a:rPr>
                  <a:t> by only summing the predefine symbols as shown in the blue dash box of Figure 2: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dirty="0">
                  <a:latin typeface="NimbusRomNo9L-Regu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3004D49-78A8-4793-9EC8-D354F5339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51" y="3089430"/>
                <a:ext cx="5877017" cy="2065565"/>
              </a:xfrm>
              <a:prstGeom prst="rect">
                <a:avLst/>
              </a:prstGeom>
              <a:blipFill>
                <a:blip r:embed="rId4"/>
                <a:stretch>
                  <a:fillRect l="-830" t="-1770" r="-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430EA80-0826-4310-B237-1BE63A5E280D}"/>
              </a:ext>
            </a:extLst>
          </p:cNvPr>
          <p:cNvSpPr txBox="1"/>
          <p:nvPr/>
        </p:nvSpPr>
        <p:spPr>
          <a:xfrm>
            <a:off x="2681011" y="5433020"/>
            <a:ext cx="7652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Two blocks of attention mechanisms are introduced to conduct the feature learning procedure:</a:t>
            </a:r>
          </a:p>
          <a:p>
            <a:pPr algn="l"/>
            <a:r>
              <a:rPr lang="en-US" altLang="zh-CN" b="1" dirty="0">
                <a:solidFill>
                  <a:srgbClr val="FF0000"/>
                </a:solidFill>
              </a:rPr>
              <a:t>Masking multi-head self-attention</a:t>
            </a:r>
            <a:r>
              <a:rPr lang="en-US" altLang="zh-CN" dirty="0"/>
              <a:t>, and </a:t>
            </a:r>
            <a:r>
              <a:rPr lang="en-US" altLang="zh-CN" b="1" dirty="0">
                <a:solidFill>
                  <a:srgbClr val="0070C0"/>
                </a:solidFill>
              </a:rPr>
              <a:t>global multi-head attention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6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97565" y="475454"/>
                <a:ext cx="4956610" cy="1207075"/>
              </a:xfrm>
              <a:ln w="12700">
                <a:solidFill>
                  <a:schemeClr val="accent1"/>
                </a:solidFill>
              </a:ln>
            </p:spPr>
            <p:txBody>
              <a:bodyPr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400" dirty="0">
                  <a:latin typeface="NimbusRomNo9L-Regu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7565" y="475454"/>
                <a:ext cx="4956610" cy="1207075"/>
              </a:xfr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48FD50-870F-4050-992D-6BB42400E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94" y="2615184"/>
            <a:ext cx="10272756" cy="40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6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97565" y="475454"/>
                <a:ext cx="4956610" cy="1207075"/>
              </a:xfrm>
              <a:ln w="12700">
                <a:solidFill>
                  <a:schemeClr val="accent1"/>
                </a:solidFill>
              </a:ln>
            </p:spPr>
            <p:txBody>
              <a:bodyPr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400" dirty="0">
                  <a:latin typeface="NimbusRomNo9L-Regu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7565" y="475454"/>
                <a:ext cx="4956610" cy="1207075"/>
              </a:xfr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48FD50-870F-4050-992D-6BB42400E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94" y="2615184"/>
            <a:ext cx="10272756" cy="40998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017D2A-2B5F-405B-9FE8-50DF7B16E13D}"/>
              </a:ext>
            </a:extLst>
          </p:cNvPr>
          <p:cNvSpPr txBox="1"/>
          <p:nvPr/>
        </p:nvSpPr>
        <p:spPr>
          <a:xfrm>
            <a:off x="7537142" y="177058"/>
            <a:ext cx="415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Masking Multi-Head Self-Attention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CFE7FB-2F45-43AA-A7F6-E61DA5D12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987" y="598484"/>
            <a:ext cx="3949060" cy="13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5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97565" y="475454"/>
                <a:ext cx="4956610" cy="1207075"/>
              </a:xfrm>
              <a:ln w="12700">
                <a:solidFill>
                  <a:schemeClr val="accent1"/>
                </a:solidFill>
              </a:ln>
            </p:spPr>
            <p:txBody>
              <a:bodyPr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400" dirty="0">
                  <a:latin typeface="NimbusRomNo9L-Regu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7565" y="475454"/>
                <a:ext cx="4956610" cy="1207075"/>
              </a:xfr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48FD50-870F-4050-992D-6BB42400E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94" y="2615184"/>
            <a:ext cx="10272756" cy="40998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4471E9-FFA7-4EB6-8FB2-A3B793734D6A}"/>
              </a:ext>
            </a:extLst>
          </p:cNvPr>
          <p:cNvSpPr txBox="1"/>
          <p:nvPr/>
        </p:nvSpPr>
        <p:spPr>
          <a:xfrm>
            <a:off x="7537142" y="177058"/>
            <a:ext cx="415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Global Multi-Head Attention</a:t>
            </a:r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33007-8CA1-4746-A20A-EA3BB95FF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222" y="618722"/>
            <a:ext cx="3878350" cy="12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8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3116994"/>
                <a:ext cx="4867839" cy="3123946"/>
              </a:xfrm>
            </p:spPr>
            <p:txBody>
              <a:bodyPr rtlCol="0"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800" b="0" i="0" u="none" strike="noStrike" baseline="0" dirty="0">
                    <a:latin typeface="NimbusRomNo9L-Regu"/>
                  </a:rPr>
                  <a:t>We can iteratively apply these two attention</a:t>
                </a:r>
                <a:r>
                  <a:rPr lang="en-US" altLang="zh-CN" sz="1800" b="0" i="0" u="none" strike="noStrike" dirty="0">
                    <a:latin typeface="NimbusRomNo9L-Regu"/>
                  </a:rPr>
                  <a:t>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blocks on the whole </a:t>
                </a:r>
                <a:r>
                  <a:rPr lang="en-US" altLang="zh-CN" sz="1800" b="0" i="0" u="none" strike="noStrike" baseline="0" dirty="0">
                    <a:latin typeface="CMMI10"/>
                  </a:rPr>
                  <a:t>L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model layers until obtain the final representations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800" b="0" i="0" u="none" strike="noStrike" baseline="0" dirty="0">
                    <a:latin typeface="NimbusRomNo9L-Regu"/>
                  </a:rPr>
                  <a:t>Note that </a:t>
                </a:r>
                <a:r>
                  <a:rPr lang="en-US" altLang="zh-CN" sz="1800" b="0" i="0" u="none" strike="noStrike" baseline="0" dirty="0">
                    <a:latin typeface="CMBX10"/>
                  </a:rPr>
                  <a:t>H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is renewed </a:t>
                </a:r>
                <a:r>
                  <a:rPr lang="en-US" altLang="zh-CN" sz="1800" b="0" i="0" u="none" strike="noStrike" baseline="0" dirty="0" err="1">
                    <a:latin typeface="NimbusRomNo9L-Regu"/>
                  </a:rPr>
                  <a:t>layerly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, however the global variable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u="none" strike="noStrike" baseline="0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1800" b="0" i="0" u="none" strike="noStrike" baseline="0" dirty="0">
                    <a:latin typeface="CMR8"/>
                  </a:rPr>
                  <a:t>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is fixed.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3116994"/>
                <a:ext cx="4867839" cy="3123946"/>
              </a:xfrm>
              <a:blipFill>
                <a:blip r:embed="rId3"/>
                <a:stretch>
                  <a:fillRect l="-751" t="-585" r="-1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004D49-78A8-4793-9EC8-D354F5339780}"/>
              </a:ext>
            </a:extLst>
          </p:cNvPr>
          <p:cNvSpPr txBox="1"/>
          <p:nvPr/>
        </p:nvSpPr>
        <p:spPr>
          <a:xfrm>
            <a:off x="5888078" y="3116994"/>
            <a:ext cx="5877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Finally, the training objective is to minimize the negative log-likelihood over the whole sequence:</a:t>
            </a:r>
            <a:endParaRPr lang="en-US" altLang="zh-CN" dirty="0">
              <a:latin typeface="NimbusRomNo9L-Regu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9BE6AE-2190-4CF0-BE26-6FC73301B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818" y="3890944"/>
            <a:ext cx="2883956" cy="9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Contents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团队合作手势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" r="16"/>
          <a:stretch/>
        </p:blipFill>
        <p:spPr/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342900" indent="-342900" rtl="0">
              <a:lnSpc>
                <a:spcPct val="110000"/>
              </a:lnSpc>
              <a:buFont typeface="+mj-lt"/>
              <a:buAutoNum type="arabicPeriod"/>
            </a:pPr>
            <a:r>
              <a:rPr lang="en-US" altLang="zh-CN" dirty="0"/>
              <a:t>Introduction</a:t>
            </a: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 rtl="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Task Definition</a:t>
            </a: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 rtl="0">
              <a:lnSpc>
                <a:spcPct val="110000"/>
              </a:lnSpc>
              <a:buFont typeface="+mj-lt"/>
              <a:buAutoNum type="arabicPeriod"/>
            </a:pP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 rtl="0">
              <a:lnSpc>
                <a:spcPct val="110000"/>
              </a:lnSpc>
              <a:buFont typeface="+mj-lt"/>
              <a:buAutoNum type="arabicPeriod"/>
            </a:pPr>
            <a:r>
              <a:rPr lang="en-US" altLang="zh-CN" dirty="0"/>
              <a:t>Experimental Setup</a:t>
            </a:r>
          </a:p>
          <a:p>
            <a:pPr marL="342900" indent="-342900" rtl="0">
              <a:lnSpc>
                <a:spcPct val="110000"/>
              </a:lnSpc>
              <a:buFont typeface="+mj-lt"/>
              <a:buAutoNum type="arabicPeriod"/>
            </a:pPr>
            <a:r>
              <a:rPr lang="en-US" altLang="zh-CN" dirty="0"/>
              <a:t>Results and Discussions</a:t>
            </a:r>
          </a:p>
          <a:p>
            <a:pPr marL="342900" indent="-342900" rtl="0">
              <a:lnSpc>
                <a:spcPct val="110000"/>
              </a:lnSpc>
              <a:buFont typeface="+mj-lt"/>
              <a:buAutoNum type="arabicPeriod"/>
            </a:pPr>
            <a:r>
              <a:rPr lang="en-US" altLang="zh-CN" dirty="0"/>
              <a:t>Conclusion</a:t>
            </a:r>
          </a:p>
          <a:p>
            <a:pPr marL="0" indent="0" rtl="0">
              <a:lnSpc>
                <a:spcPct val="110000"/>
              </a:lnSpc>
              <a:buNone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9/4/20XX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116994"/>
            <a:ext cx="5672743" cy="3123946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NimbusRomNo9L-Regu"/>
                <a:ea typeface="+mn-ea"/>
              </a:rPr>
              <a:t>We can assign any format and rhyming symbols C to control the generation. Given C, we will obtain P and S automatically.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NimbusRomNo9L-Regu"/>
                <a:ea typeface="+mn-ea"/>
              </a:rPr>
              <a:t>The model can conduct generation starting from the special token &lt;</a:t>
            </a:r>
            <a:r>
              <a:rPr lang="en-US" altLang="zh-CN" dirty="0" err="1">
                <a:latin typeface="NimbusRomNo9L-Regu"/>
                <a:ea typeface="+mn-ea"/>
              </a:rPr>
              <a:t>bos</a:t>
            </a:r>
            <a:r>
              <a:rPr lang="en-US" altLang="zh-CN" dirty="0">
                <a:latin typeface="NimbusRomNo9L-Regu"/>
                <a:ea typeface="+mn-ea"/>
              </a:rPr>
              <a:t>&gt; iteratively until meet the ending marker &lt;</a:t>
            </a:r>
            <a:r>
              <a:rPr lang="en-US" altLang="zh-CN" dirty="0" err="1">
                <a:latin typeface="NimbusRomNo9L-Regu"/>
                <a:ea typeface="+mn-ea"/>
              </a:rPr>
              <a:t>eos</a:t>
            </a:r>
            <a:r>
              <a:rPr lang="en-US" altLang="zh-CN" dirty="0">
                <a:latin typeface="NimbusRomNo9L-Regu"/>
                <a:ea typeface="+mn-ea"/>
              </a:rPr>
              <a:t>&gt;.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NimbusRomNo9L-Regu"/>
                <a:ea typeface="+mn-ea"/>
              </a:rPr>
              <a:t>Beam-search algorithm and truncated </a:t>
            </a:r>
            <a:r>
              <a:rPr lang="da-DK" altLang="zh-CN" dirty="0">
                <a:latin typeface="NimbusRomNo9L-Regu"/>
                <a:ea typeface="+mn-ea"/>
              </a:rPr>
              <a:t>top-k sampling </a:t>
            </a:r>
            <a:r>
              <a:rPr lang="en-US" altLang="zh-CN" dirty="0">
                <a:latin typeface="NimbusRomNo9L-Regu"/>
                <a:ea typeface="+mn-ea"/>
              </a:rPr>
              <a:t>method are utilized to conduct the decoding.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29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Experimental Setup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62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Settings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116994"/>
            <a:ext cx="6143260" cy="3123946"/>
          </a:xfrm>
        </p:spPr>
        <p:txBody>
          <a:bodyPr rtlCol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latin typeface="NimbusRomNo9L-Regu"/>
              </a:rPr>
              <a:t>The number of layers </a:t>
            </a:r>
            <a:r>
              <a:rPr lang="en-US" altLang="zh-CN" sz="2000" b="0" i="0" u="none" strike="noStrike" baseline="0" dirty="0">
                <a:latin typeface="CMMI10"/>
              </a:rPr>
              <a:t>L </a:t>
            </a:r>
            <a:r>
              <a:rPr lang="en-US" altLang="zh-CN" sz="2000" b="0" i="0" u="none" strike="noStrike" baseline="0" dirty="0">
                <a:latin typeface="CMR10"/>
              </a:rPr>
              <a:t>= 12</a:t>
            </a:r>
            <a:r>
              <a:rPr lang="en-US" altLang="zh-CN" sz="2000" b="0" i="0" u="none" strike="noStrike" baseline="0" dirty="0">
                <a:latin typeface="NimbusRomNo9L-Regu"/>
              </a:rPr>
              <a:t>, and hidden size is 768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latin typeface="NimbusRomNo9L-Regu"/>
              </a:rPr>
              <a:t>12 heads in both the masking multi-head</a:t>
            </a:r>
            <a:r>
              <a:rPr lang="en-US" altLang="zh-CN" sz="2000" dirty="0">
                <a:latin typeface="NimbusRomNo9L-Regu"/>
              </a:rPr>
              <a:t> </a:t>
            </a:r>
            <a:r>
              <a:rPr lang="en-US" altLang="zh-CN" sz="2000" b="0" i="0" u="none" strike="noStrike" baseline="0" dirty="0">
                <a:latin typeface="NimbusRomNo9L-Regu"/>
              </a:rPr>
              <a:t>self-attention block and the global attention block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rgbClr val="000000"/>
                </a:solidFill>
                <a:latin typeface="NimbusRomNo9L-Regu"/>
              </a:rPr>
              <a:t>Adam optimization with Noam learning-rate decay strategy and 10,000 warmup steps is employed to conduct the training</a:t>
            </a:r>
            <a:endParaRPr lang="en-US" altLang="zh-CN" sz="2000" dirty="0">
              <a:latin typeface="NimbusRomNo9L-Regu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785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/>
              <a:t>Dataset</a:t>
            </a:r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116994"/>
            <a:ext cx="9064014" cy="3123946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>
                <a:latin typeface="NimbusRomNo9L-Regu"/>
              </a:rPr>
              <a:t>We conduct all the experiments on two collected corpus with different literary genres: </a:t>
            </a:r>
            <a:r>
              <a:rPr lang="en-US" altLang="zh-CN" sz="1800" b="0" i="0" u="none" strike="noStrike" baseline="0" dirty="0" err="1">
                <a:latin typeface="NimbusRomNo9L-Regu"/>
              </a:rPr>
              <a:t>SongCi</a:t>
            </a:r>
            <a:r>
              <a:rPr lang="en-US" altLang="zh-CN" sz="1800" b="0" i="0" u="none" strike="noStrike" baseline="0" dirty="0">
                <a:latin typeface="NimbusRomNo9L-Regu"/>
              </a:rPr>
              <a:t> and Sonnet, in Chinese and English respectively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NimbusRomNo9L-Regu"/>
              </a:rPr>
              <a:t>We conduct the pre-training procedure on two large scale corpus in the corresponding languages respectively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NimbusRomNo9L-Regu"/>
              </a:rPr>
              <a:t>For Chinese, we collect Chinese Wikipedia (1700M Characters) and a merged Chinese News (9200M Characters) corpus from the Internet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NimbusRomNo9L-Regu"/>
              </a:rPr>
              <a:t>For English, same as BERT, we employ English Wikipedia (2400M words) and </a:t>
            </a:r>
            <a:r>
              <a:rPr lang="en-US" altLang="zh-CN" dirty="0" err="1">
                <a:latin typeface="NimbusRomNo9L-Regu"/>
              </a:rPr>
              <a:t>BooksCorpus</a:t>
            </a:r>
            <a:r>
              <a:rPr lang="en-US" altLang="zh-CN" dirty="0">
                <a:latin typeface="NimbusRomNo9L-Regu"/>
              </a:rPr>
              <a:t> (980M words) to conduct the pre-training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54A150-A7FC-4DAF-8A6F-BD9F5C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31" y="402279"/>
            <a:ext cx="6474241" cy="22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62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Evaluation Metrics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3116994"/>
                <a:ext cx="6143260" cy="3123946"/>
              </a:xfrm>
            </p:spPr>
            <p:txBody>
              <a:bodyPr rtlCol="0"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1800" b="0" i="0" u="none" strike="noStrike" baseline="0" dirty="0">
                    <a:latin typeface="NimbusRomNo9L-Medi"/>
                  </a:rPr>
                  <a:t>PPL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and </a:t>
                </a:r>
                <a:r>
                  <a:rPr lang="en-US" altLang="zh-CN" sz="1800" b="0" i="0" u="none" strike="noStrike" baseline="0" dirty="0">
                    <a:latin typeface="NimbusRomNo9L-Medi"/>
                  </a:rPr>
                  <a:t>Distinct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NimbusRomNo9L-Regu"/>
                    <a:ea typeface="+mn-ea"/>
                  </a:rPr>
                  <a:t>Format</a:t>
                </a:r>
              </a:p>
              <a:p>
                <a:r>
                  <a:rPr lang="en-US" altLang="zh-CN" sz="1800" b="0" i="0" u="none" strike="noStrike" baseline="0" dirty="0">
                    <a:latin typeface="NimbusRomNo9L-Regu"/>
                  </a:rPr>
                  <a:t>Assume that there are </a:t>
                </a:r>
                <a:r>
                  <a:rPr lang="en-US" altLang="zh-CN" sz="1800" b="0" i="0" u="none" strike="noStrike" baseline="0" dirty="0">
                    <a:latin typeface="CMMI10"/>
                  </a:rPr>
                  <a:t>m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sentences defined in the format </a:t>
                </a:r>
                <a:r>
                  <a:rPr lang="en-US" altLang="zh-CN" sz="1800" b="0" i="0" u="none" strike="noStrike" baseline="0" dirty="0">
                    <a:latin typeface="CMMI10"/>
                  </a:rPr>
                  <a:t>C </a:t>
                </a:r>
                <a:r>
                  <a:rPr lang="en-US" altLang="zh-CN" sz="1800" b="0" i="0" u="none" strike="noStrike" baseline="0" dirty="0">
                    <a:latin typeface="CMR1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1800" b="0" i="0" u="none" strike="noStrike" baseline="0" dirty="0">
                    <a:latin typeface="NimbusRomNo9L-Regu"/>
                  </a:rPr>
                  <a:t>, and the </a:t>
                </a:r>
                <a:r>
                  <a:rPr lang="en-US" altLang="zh-CN" dirty="0">
                    <a:latin typeface="NimbusRomNo9L-Regu"/>
                  </a:rPr>
                  <a:t>generated results Y contains n sentences Y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>
                            <a:latin typeface="NimbusRomNo9L-Regu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>
                                <a:latin typeface="NimbusRomNo9L-Regu"/>
                              </a:rPr>
                            </m:ctrlPr>
                          </m:sSubSupPr>
                          <m:e>
                            <m:r>
                              <a:rPr lang="en-US" altLang="zh-CN">
                                <a:latin typeface="NimbusRomNo9L-Regu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>
                                <a:latin typeface="NimbusRomNo9L-Regu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>
                                <a:latin typeface="NimbusRomNo9L-Regu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>
                            <a:latin typeface="NimbusRomNo9L-Regu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>
                                <a:latin typeface="NimbusRomNo9L-Regu"/>
                              </a:rPr>
                            </m:ctrlPr>
                          </m:sSubSupPr>
                          <m:e>
                            <m:r>
                              <a:rPr lang="en-US" altLang="zh-CN">
                                <a:latin typeface="NimbusRomNo9L-Regu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>
                                <a:latin typeface="NimbusRomNo9L-Regu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>
                                <a:latin typeface="NimbusRomNo9L-Regu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>
                            <a:latin typeface="NimbusRomNo9L-Regu"/>
                          </a:rPr>
                          <m:t>, …., </m:t>
                        </m:r>
                        <m:sSubSup>
                          <m:sSubSupPr>
                            <m:ctrlPr>
                              <a:rPr lang="en-US" altLang="zh-CN">
                                <a:latin typeface="NimbusRomNo9L-Regu"/>
                              </a:rPr>
                            </m:ctrlPr>
                          </m:sSubSupPr>
                          <m:e>
                            <m:r>
                              <a:rPr lang="en-US" altLang="zh-CN">
                                <a:latin typeface="NimbusRomNo9L-Regu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>
                                <a:latin typeface="NimbusRomNo9L-Regu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>
                                <a:latin typeface="NimbusRomNo9L-Regu"/>
                              </a:rPr>
                              <m:t>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>
                    <a:latin typeface="NimbusRomNo9L-Regu"/>
                  </a:rPr>
                  <a:t>. Calculate the format quality according to the following rules:</a:t>
                </a:r>
              </a:p>
              <a:p>
                <a:pPr marL="342900" indent="-342900">
                  <a:buAutoNum type="arabicParenBoth"/>
                </a:pPr>
                <a:r>
                  <a:rPr lang="en-US" altLang="zh-CN" dirty="0">
                    <a:latin typeface="NimbusRomNo9L-Regu"/>
                  </a:rPr>
                  <a:t>the length difference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dirty="0">
                  <a:latin typeface="NimbusRomNo9L-Regu"/>
                </a:endParaRPr>
              </a:p>
              <a:p>
                <a:pPr algn="l"/>
                <a:r>
                  <a:rPr lang="en-US" altLang="zh-CN" dirty="0">
                    <a:latin typeface="NimbusRomNo9L-Regu"/>
                  </a:rPr>
                  <a:t>(2) the punctuation characters must be same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3116994"/>
                <a:ext cx="6143260" cy="3123946"/>
              </a:xfrm>
              <a:blipFill>
                <a:blip r:embed="rId3"/>
                <a:stretch>
                  <a:fillRect l="-794" t="-585" b="-1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EA97C3D-123A-4E59-88E6-20A8A7D0BFE4}"/>
                  </a:ext>
                </a:extLst>
              </p:cNvPr>
              <p:cNvSpPr txBox="1"/>
              <p:nvPr/>
            </p:nvSpPr>
            <p:spPr>
              <a:xfrm>
                <a:off x="6575182" y="3116994"/>
                <a:ext cx="517284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0" i="0" u="none" strike="noStrike" baseline="0" dirty="0">
                    <a:latin typeface="NimbusRomNo9L-Regu"/>
                  </a:rPr>
                  <a:t>For </a:t>
                </a:r>
                <a:r>
                  <a:rPr lang="en-US" altLang="zh-CN" sz="1800" b="0" i="0" u="none" strike="noStrike" baseline="0" dirty="0" err="1">
                    <a:latin typeface="NimbusRomNo9L-Regu"/>
                  </a:rPr>
                  <a:t>SongCi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, we let </a:t>
                </a:r>
                <a:r>
                  <a:rPr lang="en-US" altLang="zh-CN" sz="1800" b="0" i="0" u="none" strike="noStrike" baseline="0" dirty="0">
                    <a:latin typeface="CMMI1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b="0" i="1" u="none" strike="noStrike" baseline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800" b="0" i="1" u="none" strike="noStrike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00" b="0" i="0" u="none" strike="noStrike" baseline="0" dirty="0">
                    <a:latin typeface="CMR10"/>
                  </a:rPr>
                  <a:t>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and rule (2) must be conforming</a:t>
                </a:r>
                <a:r>
                  <a:rPr lang="en-US" altLang="zh-CN" dirty="0">
                    <a:latin typeface="NimbusRomNo9L-Regu"/>
                  </a:rPr>
                  <a:t>. For Sonnet, we relax the condition where we let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latin typeface="NimbusRomNo9L-Regu"/>
                  </a:rPr>
                  <a:t> and ignore rule (2).</a:t>
                </a:r>
              </a:p>
              <a:p>
                <a:endParaRPr lang="en-US" altLang="zh-CN" dirty="0">
                  <a:latin typeface="NimbusRomNo9L-Regu"/>
                </a:endParaRPr>
              </a:p>
              <a:p>
                <a:pPr algn="l"/>
                <a:r>
                  <a:rPr lang="en-US" altLang="zh-CN" sz="1800" b="0" i="0" u="none" strike="noStrike" baseline="0" dirty="0">
                    <a:latin typeface="NimbusRomNo9L-Regu"/>
                  </a:rPr>
                  <a:t>Assume that the number of format-correct sentences is</a:t>
                </a:r>
                <a:r>
                  <a:rPr lang="en-US" altLang="zh-CN" sz="1800" b="0" i="0" u="none" strike="noStrike" dirty="0">
                    <a:latin typeface="NimbusRomNo9L-Regu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u="none" strike="noStrik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u="none" strike="noStrike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u="none" strike="noStrike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800" b="0" i="0" u="none" strike="noStrike" baseline="0" dirty="0">
                    <a:latin typeface="NimbusRomNo9L-Regu"/>
                  </a:rPr>
                  <a:t>, then we can obtain Precision </a:t>
                </a:r>
                <a14:m>
                  <m:oMath xmlns:m="http://schemas.openxmlformats.org/officeDocument/2006/math">
                    <m:r>
                      <a:rPr lang="en-US" altLang="zh-CN" sz="1800" b="0" i="1" u="none" strike="noStrike" baseline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u="none" strike="noStrike" baseline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u="none" strike="noStrike" baseline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b="0" i="0" u="none" strike="noStrike" baseline="0" dirty="0">
                    <a:latin typeface="NimbusRomNo9L-Regu"/>
                  </a:rPr>
                  <a:t>, Recall</a:t>
                </a:r>
                <a:r>
                  <a:rPr lang="en-US" altLang="zh-CN" sz="1800" b="0" i="0" u="none" strike="noStrike" dirty="0">
                    <a:latin typeface="NimbusRomNo9L-Regu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u="none" strike="noStrike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b="0" i="1" u="none" strike="noStrike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u="none" strike="noStrik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u="none" strike="noStrike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u="none" strike="noStrike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u="none" strike="noStrike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b="0" i="1" u="none" strike="noStrike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1800" b="0" i="0" u="none" strike="noStrike" baseline="0" dirty="0">
                    <a:latin typeface="NimbusRomNo9L-Regu"/>
                  </a:rPr>
                  <a:t>, and F1-measure. We report both the </a:t>
                </a:r>
                <a:r>
                  <a:rPr lang="en-US" altLang="zh-CN" sz="1800" b="0" i="0" u="none" strike="noStrike" baseline="0" dirty="0">
                    <a:latin typeface="NimbusRomNo9L-Medi"/>
                  </a:rPr>
                  <a:t>Macro-F1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and </a:t>
                </a:r>
                <a:r>
                  <a:rPr lang="en-US" altLang="zh-CN" sz="1800" b="0" i="0" u="none" strike="noStrike" baseline="0" dirty="0">
                    <a:latin typeface="NimbusRomNo9L-Medi"/>
                  </a:rPr>
                  <a:t>Micro-F1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EA97C3D-123A-4E59-88E6-20A8A7D0B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182" y="3116994"/>
                <a:ext cx="5172848" cy="2308324"/>
              </a:xfrm>
              <a:prstGeom prst="rect">
                <a:avLst/>
              </a:prstGeom>
              <a:blipFill>
                <a:blip r:embed="rId4"/>
                <a:stretch>
                  <a:fillRect l="-1061" t="-1319" r="-1297" b="-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341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Evaluation Metrics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116994"/>
            <a:ext cx="5326514" cy="3123946"/>
          </a:xfrm>
        </p:spPr>
        <p:txBody>
          <a:bodyPr rtlCol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Regu"/>
                <a:ea typeface="+mn-ea"/>
              </a:rPr>
              <a:t>Rhyme</a:t>
            </a:r>
          </a:p>
          <a:p>
            <a:pPr algn="l"/>
            <a:r>
              <a:rPr lang="en-US" altLang="zh-CN" dirty="0">
                <a:latin typeface="NimbusRomNo9L-Regu"/>
              </a:rPr>
              <a:t>For </a:t>
            </a:r>
            <a:r>
              <a:rPr lang="en-US" altLang="zh-CN" dirty="0" err="1">
                <a:latin typeface="NimbusRomNo9L-Regu"/>
              </a:rPr>
              <a:t>SongCi</a:t>
            </a:r>
            <a:r>
              <a:rPr lang="en-US" altLang="zh-CN" dirty="0">
                <a:latin typeface="NimbusRomNo9L-Regu"/>
              </a:rPr>
              <a:t>, usually, there is only one group of rhyming words in one sample. </a:t>
            </a:r>
            <a:r>
              <a:rPr lang="en-US" altLang="zh-CN" sz="1800" b="0" i="0" u="none" strike="noStrike" baseline="0" dirty="0">
                <a:latin typeface="NimbusRomNo9L-Regu"/>
              </a:rPr>
              <a:t>For Shakespeare’s Sonnets corpus, the rhyming rule is clear “</a:t>
            </a:r>
            <a:r>
              <a:rPr lang="en-US" altLang="zh-CN" sz="1800" b="0" i="0" u="none" strike="noStrike" baseline="0" dirty="0">
                <a:latin typeface="NimbusRomNo9L-ReguItal"/>
              </a:rPr>
              <a:t>ABAB CDCD EFEF GG</a:t>
            </a:r>
            <a:r>
              <a:rPr lang="en-US" altLang="zh-CN" sz="1800" b="0" i="0" u="none" strike="noStrike" baseline="0" dirty="0">
                <a:latin typeface="NimbusRomNo9L-Regu"/>
              </a:rPr>
              <a:t>” and there are 7 groups of rhyming tokens.</a:t>
            </a:r>
          </a:p>
          <a:p>
            <a:pPr algn="l"/>
            <a:r>
              <a:rPr lang="en-US" altLang="zh-CN" dirty="0">
                <a:latin typeface="NimbusRomNo9L-Regu"/>
              </a:rPr>
              <a:t>We report the Macro-F1 and Micro-F1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A95C736-C781-4A81-896E-DC0F21FAC886}"/>
              </a:ext>
            </a:extLst>
          </p:cNvPr>
          <p:cNvSpPr txBox="1">
            <a:spLocks/>
          </p:cNvSpPr>
          <p:nvPr/>
        </p:nvSpPr>
        <p:spPr>
          <a:xfrm>
            <a:off x="6027938" y="3116994"/>
            <a:ext cx="5551415" cy="3123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Regu"/>
                <a:ea typeface="+mn-ea"/>
              </a:rPr>
              <a:t>Integrity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For example, the integrity of “love is not love . </a:t>
            </a:r>
            <a:r>
              <a:rPr lang="en-US" altLang="zh-CN" dirty="0">
                <a:latin typeface="CMSY10"/>
              </a:rPr>
              <a:t>&lt;/s&gt;</a:t>
            </a:r>
            <a:r>
              <a:rPr lang="en-US" altLang="zh-CN" sz="1800" b="0" i="0" u="none" strike="noStrike" baseline="0" dirty="0">
                <a:latin typeface="NimbusRomNo9L-Regu"/>
              </a:rPr>
              <a:t>” is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much better than “love is not the . </a:t>
            </a:r>
            <a:r>
              <a:rPr lang="en-US" altLang="zh-CN" sz="1800" b="0" i="0" u="none" strike="noStrike" baseline="0" dirty="0">
                <a:latin typeface="CMSY10"/>
              </a:rPr>
              <a:t>&lt;/s&gt;</a:t>
            </a:r>
            <a:r>
              <a:rPr lang="en-US" altLang="zh-CN" sz="1800" b="0" i="0" u="none" strike="noStrike" baseline="0" dirty="0">
                <a:latin typeface="NimbusRomNo9L-Regu"/>
              </a:rPr>
              <a:t>”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we calculate the prediction probability of the punctuation characters before </a:t>
            </a:r>
            <a:r>
              <a:rPr lang="en-US" altLang="zh-CN" dirty="0">
                <a:latin typeface="CMSY10"/>
              </a:rPr>
              <a:t>&lt;/s&gt;</a:t>
            </a:r>
            <a:r>
              <a:rPr lang="en-US" altLang="zh-CN" sz="1800" b="0" i="0" u="none" strike="noStrike" baseline="0" dirty="0">
                <a:latin typeface="CMSY10"/>
              </a:rPr>
              <a:t> </a:t>
            </a:r>
            <a:r>
              <a:rPr lang="en-US" altLang="zh-CN" sz="1800" b="0" i="0" u="none" strike="noStrike" baseline="0" dirty="0">
                <a:latin typeface="NimbusRomNo9L-Regu"/>
              </a:rPr>
              <a:t>given the prefix tokens:</a:t>
            </a:r>
            <a:endParaRPr lang="en-US" altLang="zh-CN" dirty="0">
              <a:latin typeface="NimbusRomNo9L-Regu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DFEDBD-06A3-4456-9D3C-72B9A492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260" y="5165783"/>
            <a:ext cx="5702769" cy="8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01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Evaluation Metrics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116994"/>
            <a:ext cx="5326514" cy="3123946"/>
          </a:xfrm>
        </p:spPr>
        <p:txBody>
          <a:bodyPr rtlCol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Regu"/>
                <a:ea typeface="+mn-ea"/>
              </a:rPr>
              <a:t>Human Evaluation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Ital"/>
              </a:rPr>
              <a:t>Relevance</a:t>
            </a:r>
            <a:r>
              <a:rPr lang="en-US" altLang="zh-CN" sz="1800" b="0" i="0" u="none" strike="noStrike" baseline="0" dirty="0">
                <a:latin typeface="NimbusRomNo9L-Regu"/>
              </a:rPr>
              <a:t>, </a:t>
            </a:r>
            <a:r>
              <a:rPr lang="en-US" altLang="zh-CN" sz="1800" b="0" i="0" u="none" strike="noStrike" baseline="0" dirty="0">
                <a:latin typeface="NimbusRomNo9L-ReguItal"/>
              </a:rPr>
              <a:t>Fluency</a:t>
            </a:r>
            <a:r>
              <a:rPr lang="en-US" altLang="zh-CN" sz="1800" b="0" i="0" u="none" strike="noStrike" baseline="0" dirty="0">
                <a:latin typeface="NimbusRomNo9L-Regu"/>
              </a:rPr>
              <a:t>, and </a:t>
            </a:r>
            <a:r>
              <a:rPr lang="en-US" altLang="zh-CN" sz="1800" b="0" i="0" u="none" strike="noStrike" baseline="0" dirty="0">
                <a:latin typeface="NimbusRomNo9L-ReguItal"/>
              </a:rPr>
              <a:t>Style</a:t>
            </a:r>
            <a:endParaRPr lang="en-US" altLang="zh-CN" dirty="0">
              <a:latin typeface="NimbusRomNo9L-Regu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40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7022149" cy="153619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Comparison Methods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116994"/>
            <a:ext cx="4003741" cy="3123946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>
                <a:latin typeface="NimbusRomNo9L-Medi"/>
              </a:rPr>
              <a:t>S2S: </a:t>
            </a:r>
            <a:r>
              <a:rPr lang="en-US" altLang="zh-CN" sz="1800" b="0" i="0" u="none" strike="noStrike" baseline="0" dirty="0">
                <a:latin typeface="NimbusRomNo9L-Regu"/>
              </a:rPr>
              <a:t>Sequence-to-sequence framework with attention mechanism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>
                <a:latin typeface="NimbusRomNo9L-Medi"/>
              </a:rPr>
              <a:t>GPT2</a:t>
            </a:r>
            <a:endParaRPr lang="en-US" altLang="zh-CN" dirty="0">
              <a:latin typeface="NimbusRomNo9L-Regu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 err="1">
                <a:latin typeface="NimbusRomNo9L-Medi"/>
              </a:rPr>
              <a:t>SongNet</a:t>
            </a:r>
            <a:r>
              <a:rPr lang="en-US" altLang="zh-CN" sz="1800" b="0" i="0" u="none" strike="noStrike" baseline="0" dirty="0">
                <a:latin typeface="NimbusRomNo9L-Medi"/>
              </a:rPr>
              <a:t> (</a:t>
            </a:r>
            <a:r>
              <a:rPr lang="en-US" altLang="zh-CN" dirty="0">
                <a:latin typeface="NimbusRomNo9L-Medi"/>
              </a:rPr>
              <a:t>o</a:t>
            </a:r>
            <a:r>
              <a:rPr lang="en-US" altLang="zh-CN" sz="1800" b="0" i="0" u="none" strike="noStrike" baseline="0" dirty="0">
                <a:latin typeface="NimbusRomNo9L-Medi"/>
              </a:rPr>
              <a:t>ur </a:t>
            </a:r>
            <a:r>
              <a:rPr lang="en-US" altLang="zh-CN" dirty="0">
                <a:latin typeface="NimbusRomNo9L-Medi"/>
              </a:rPr>
              <a:t>p</a:t>
            </a:r>
            <a:r>
              <a:rPr lang="en-US" altLang="zh-CN" sz="1800" b="0" i="0" u="none" strike="noStrike" baseline="0" dirty="0">
                <a:latin typeface="NimbusRomNo9L-Medi"/>
              </a:rPr>
              <a:t>roposed framework)</a:t>
            </a:r>
            <a:endParaRPr lang="en-US" altLang="zh-CN" dirty="0">
              <a:latin typeface="NimbusRomNo9L-Regu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B805A1-D588-4073-B62B-F210029EA4B5}"/>
              </a:ext>
            </a:extLst>
          </p:cNvPr>
          <p:cNvSpPr txBox="1"/>
          <p:nvPr/>
        </p:nvSpPr>
        <p:spPr>
          <a:xfrm>
            <a:off x="4855235" y="3028156"/>
            <a:ext cx="69512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We also conduct ablation analysis to verify the performance of the defined symbols as well as the variants of model structures: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Medi"/>
              </a:rPr>
              <a:t>SongNet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Medi"/>
              </a:rPr>
              <a:t> (only pre-tuning):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Without the finetuning stage.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Medi"/>
              </a:rPr>
              <a:t>SongNet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Medi"/>
              </a:rPr>
              <a:t> (only fine-tuning):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Without the pretraining stage.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altLang="zh-CN" sz="1800" b="0" i="0" u="none" strike="noStrike" baseline="0" dirty="0">
                <a:solidFill>
                  <a:srgbClr val="000000"/>
                </a:solidFill>
                <a:latin typeface="NimbusRomNo9L-Medi"/>
              </a:rPr>
              <a:t>SongNet-GRU: </a:t>
            </a:r>
            <a:r>
              <a:rPr lang="fr-FR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Employ GRU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to replace Transformer as the core structure.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Medi"/>
              </a:rPr>
              <a:t>SongNet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Medi"/>
              </a:rPr>
              <a:t> w/o C: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Remove the format and rhyme symbols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MI10"/>
              </a:rPr>
              <a:t>C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Medi"/>
              </a:rPr>
              <a:t>SongNet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Medi"/>
              </a:rPr>
              <a:t> w/o P: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Remove the intra-position symbols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MI10"/>
              </a:rPr>
              <a:t>P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Medi"/>
              </a:rPr>
              <a:t>SongNet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Medi"/>
              </a:rPr>
              <a:t> w/o S: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Remove the sentence segment symbols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MI10"/>
              </a:rPr>
              <a:t>S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Medi"/>
              </a:rPr>
              <a:t>SongNet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Medi"/>
              </a:rPr>
              <a:t> w/ inverse-P: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Arrange the intra-position indices in ascending order instead of the descending order.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58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Results and Discussion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zh-CN" sz="4400" dirty="0"/>
              <a:t>5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422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312112-7547-49F1-85C5-D495007D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2" y="747376"/>
            <a:ext cx="10000695" cy="597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800" dirty="0"/>
              <a:t>Introduction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zh-CN" sz="4400" dirty="0"/>
              <a:t>1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0B7D90-E906-4D75-AF56-A3B02EE0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97" y="748323"/>
            <a:ext cx="10071007" cy="51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6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40EFF3-848E-45B6-9B40-AFFB6781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259" y="782394"/>
            <a:ext cx="8293482" cy="57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3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600768-A2D3-4EBD-A116-A1C2C06F2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1" y="1983511"/>
            <a:ext cx="8772617" cy="28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49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A4DCC-D614-4017-8197-A4990AD98D00}"/>
              </a:ext>
            </a:extLst>
          </p:cNvPr>
          <p:cNvSpPr txBox="1"/>
          <p:nvPr/>
        </p:nvSpPr>
        <p:spPr>
          <a:xfrm>
            <a:off x="8238478" y="2130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9A02D5-A46A-430D-9EE2-E8DB13C2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8" y="1013458"/>
            <a:ext cx="11764384" cy="513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8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800" dirty="0"/>
              <a:t>Conclusion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939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E9372-10C9-4FE2-AA18-D3757770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Conclusion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3CCB26-C7B5-4926-8F38-01AA28C0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49" y="2288129"/>
            <a:ext cx="4237135" cy="3704297"/>
          </a:xfrm>
        </p:spPr>
        <p:txBody>
          <a:bodyPr rtlCol="0"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Regu"/>
              </a:rPr>
              <a:t>T</a:t>
            </a:r>
            <a:r>
              <a:rPr lang="en-US" altLang="zh-CN" sz="2000" b="0" i="0" u="none" strike="noStrike" baseline="0" dirty="0">
                <a:latin typeface="NimbusRomNo9L-Regu"/>
              </a:rPr>
              <a:t>ask: rigid</a:t>
            </a:r>
            <a:r>
              <a:rPr lang="en-US" altLang="zh-CN" sz="2000" dirty="0">
                <a:latin typeface="NimbusRomNo9L-Regu"/>
              </a:rPr>
              <a:t> </a:t>
            </a:r>
            <a:r>
              <a:rPr lang="en-US" altLang="zh-CN" sz="2000" b="0" i="0" u="none" strike="noStrike" baseline="0" dirty="0">
                <a:latin typeface="NimbusRomNo9L-Regu"/>
              </a:rPr>
              <a:t>formats controlled text 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 err="1">
                <a:latin typeface="NimbusRomNo9L-Regu"/>
              </a:rPr>
              <a:t>SongNet</a:t>
            </a:r>
            <a:r>
              <a:rPr lang="en-US" altLang="zh-CN" sz="2000" b="0" i="0" u="none" strike="noStrike" baseline="0" dirty="0">
                <a:latin typeface="NimbusRomNo9L-Regu"/>
              </a:rPr>
              <a:t>: A pre-training and fine-tuning framework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latin typeface="NimbusRomNo9L-Regu"/>
              </a:rPr>
              <a:t>Sets of symbols are tailor designed to improve the modeling performance for format, rhyme, and sentence integrity.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latin typeface="NimbusRomNo9L-Regu"/>
              </a:rPr>
              <a:t>better results in terms of both automatic metrics and human evaluations given arbitrary cold start formats.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606C04-4F4E-47CE-849C-FC29852F5B1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 descr="示例">
            <a:extLst>
              <a:ext uri="{FF2B5EF4-FFF2-40B4-BE49-F238E27FC236}">
                <a16:creationId xmlns:a16="http://schemas.microsoft.com/office/drawing/2014/main" id="{BD0337D6-9FC5-40E0-9C07-BD427B368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r="34357" b="-1"/>
          <a:stretch/>
        </p:blipFill>
        <p:spPr bwMode="auto">
          <a:xfrm>
            <a:off x="5598946" y="612648"/>
            <a:ext cx="6181721" cy="556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C2C6893-87A0-433F-9163-2D6759DC8219}"/>
              </a:ext>
            </a:extLst>
          </p:cNvPr>
          <p:cNvSpPr txBox="1"/>
          <p:nvPr/>
        </p:nvSpPr>
        <p:spPr>
          <a:xfrm>
            <a:off x="6249879" y="268122"/>
            <a:ext cx="541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https://github.com/Imposingapple/scrapy_poetry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792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92E3A-DB80-46C8-A227-EE0F7E87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图片占位符 16" descr="一位女士在一块白板上写字">
            <a:extLst>
              <a:ext uri="{FF2B5EF4-FFF2-40B4-BE49-F238E27FC236}">
                <a16:creationId xmlns:a16="http://schemas.microsoft.com/office/drawing/2014/main" id="{A0D4E925-DA83-45CF-9056-D6262F46A7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59" r="59"/>
          <a:stretch/>
        </p:blipFill>
        <p:spPr/>
      </p:pic>
      <p:pic>
        <p:nvPicPr>
          <p:cNvPr id="19" name="图片占位符 18" descr="手上拿着一沓纸">
            <a:extLst>
              <a:ext uri="{FF2B5EF4-FFF2-40B4-BE49-F238E27FC236}">
                <a16:creationId xmlns:a16="http://schemas.microsoft.com/office/drawing/2014/main" id="{00069E65-AC47-4CE9-B19A-7EA5888AA3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59" r="59"/>
          <a:stretch/>
        </p:blipFill>
        <p:spPr/>
      </p:pic>
      <p:pic>
        <p:nvPicPr>
          <p:cNvPr id="21" name="图片占位符 20" descr="办公室视图">
            <a:extLst>
              <a:ext uri="{FF2B5EF4-FFF2-40B4-BE49-F238E27FC236}">
                <a16:creationId xmlns:a16="http://schemas.microsoft.com/office/drawing/2014/main" id="{D78D46DB-1C3A-41BD-860F-ECE8B446BB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29" r="29"/>
          <a:stretch/>
        </p:blipFill>
        <p:spPr/>
      </p:pic>
      <p:pic>
        <p:nvPicPr>
          <p:cNvPr id="23" name="图片占位符 22" descr="笔放在一天的计划上面">
            <a:extLst>
              <a:ext uri="{FF2B5EF4-FFF2-40B4-BE49-F238E27FC236}">
                <a16:creationId xmlns:a16="http://schemas.microsoft.com/office/drawing/2014/main" id="{D978928C-7EEA-4B8E-AA43-12AFD61BC29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/>
          <a:srcRect l="29" r="29"/>
          <a:stretch/>
        </p:blipFill>
        <p:spPr/>
      </p:pic>
      <p:pic>
        <p:nvPicPr>
          <p:cNvPr id="25" name="联机图像占位符 23" descr="用户">
            <a:extLst>
              <a:ext uri="{FF2B5EF4-FFF2-40B4-BE49-F238E27FC236}">
                <a16:creationId xmlns:a16="http://schemas.microsoft.com/office/drawing/2014/main" id="{DD136AFE-38B3-4FAE-907B-277600FBDE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2977D1C-657B-4FA7-B4A1-CD08EC61D3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altLang="zh-CN" dirty="0"/>
              <a:t>Apple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联机图像占位符 27" descr="信封">
            <a:extLst>
              <a:ext uri="{FF2B5EF4-FFF2-40B4-BE49-F238E27FC236}">
                <a16:creationId xmlns:a16="http://schemas.microsoft.com/office/drawing/2014/main" id="{79C99175-A844-475F-B903-FB0A246099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B2E9EE6-5A74-4119-8DAA-06582357CF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chp33@126.com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1241EFF-1DFD-4B6D-BFDE-8E8B188334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3BB8335-F249-4F37-8C3F-A672116EB8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75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800" dirty="0"/>
              <a:t>Introduction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053917"/>
            <a:ext cx="6272784" cy="358657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zh-CN" sz="1800" kern="0" dirty="0">
                <a:effectLst/>
                <a:ea typeface="NimbusRomNo9L-Regu"/>
                <a:cs typeface="NimbusRomNo9L-Regu"/>
              </a:rPr>
              <a:t>Tremendous progress in natural language generation tasks </a:t>
            </a:r>
            <a:r>
              <a:rPr lang="en-US" altLang="zh-CN" kern="0" dirty="0"/>
              <a:t>(machine translation, dialogue system, text summarization, story telling, poetry writing, </a:t>
            </a:r>
            <a:r>
              <a:rPr lang="en-US" altLang="zh-CN" kern="0" dirty="0" err="1"/>
              <a:t>etc</a:t>
            </a:r>
            <a:r>
              <a:rPr lang="en-US" altLang="zh-CN" kern="0" dirty="0"/>
              <a:t>)</a:t>
            </a:r>
          </a:p>
          <a:p>
            <a:pPr rtl="0"/>
            <a:endParaRPr lang="en-US" altLang="zh-CN" kern="0" dirty="0"/>
          </a:p>
          <a:p>
            <a:pPr rtl="0"/>
            <a:r>
              <a:rPr lang="en-US" altLang="zh-CN" kern="0" dirty="0"/>
              <a:t>No constraints on the format and structure (or just let the model capture this feature implicitly during training.)</a:t>
            </a:r>
          </a:p>
          <a:p>
            <a:pPr rtl="0"/>
            <a:endParaRPr lang="en-US" altLang="zh-CN" kern="0" dirty="0"/>
          </a:p>
          <a:p>
            <a:pPr rtl="0"/>
            <a:r>
              <a:rPr lang="en-US" altLang="zh-CN" kern="0" dirty="0">
                <a:solidFill>
                  <a:srgbClr val="FF0000"/>
                </a:solidFill>
              </a:rPr>
              <a:t>Question:  </a:t>
            </a:r>
            <a:r>
              <a:rPr lang="en-US" altLang="zh-CN" kern="0" dirty="0"/>
              <a:t>do model generate satisfying results according to arbitrary new defined formats in this way?</a:t>
            </a:r>
            <a:endParaRPr lang="zh-CN" altLang="en-US" kern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C415BB7-CC88-45B6-B3B6-D028A860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908" y="318872"/>
            <a:ext cx="5310438" cy="54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800" dirty="0"/>
              <a:t>Introduction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222888"/>
            <a:ext cx="6272784" cy="3133462"/>
          </a:xfrm>
        </p:spPr>
        <p:txBody>
          <a:bodyPr rtlCol="0">
            <a:noAutofit/>
          </a:bodyPr>
          <a:lstStyle/>
          <a:p>
            <a:pPr algn="l"/>
            <a:r>
              <a:rPr lang="en-US" altLang="zh-CN" sz="2000" kern="0" dirty="0">
                <a:solidFill>
                  <a:srgbClr val="000000"/>
                </a:solidFill>
                <a:effectLst/>
                <a:latin typeface="NimbusRomNo9L-Regu"/>
                <a:ea typeface="等线" panose="02010600030101010101" pitchFamily="2" charset="-122"/>
                <a:cs typeface="NimbusRomNo9L-Regu"/>
              </a:rPr>
              <a:t>The paper focuses on some special text paradigms such as Sonnet (Shakespeare’s Sonnets) and </a:t>
            </a:r>
            <a:r>
              <a:rPr lang="en-US" altLang="zh-CN" sz="2000" kern="0" dirty="0" err="1">
                <a:solidFill>
                  <a:srgbClr val="000000"/>
                </a:solidFill>
                <a:effectLst/>
                <a:latin typeface="NimbusRomNo9L-Regu"/>
                <a:ea typeface="等线" panose="02010600030101010101" pitchFamily="2" charset="-122"/>
                <a:cs typeface="NimbusRomNo9L-Regu"/>
              </a:rPr>
              <a:t>SongCi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NimbusRomNo9L-Regu"/>
                <a:ea typeface="等线" panose="02010600030101010101" pitchFamily="2" charset="-122"/>
                <a:cs typeface="NimbusRomNo9L-Regu"/>
              </a:rPr>
              <a:t>.</a:t>
            </a:r>
          </a:p>
          <a:p>
            <a:pPr algn="l"/>
            <a:r>
              <a:rPr lang="en-US" altLang="zh-CN" sz="2000" kern="0" dirty="0">
                <a:solidFill>
                  <a:srgbClr val="000000"/>
                </a:solidFill>
                <a:latin typeface="NimbusRomNo9L-Regu"/>
                <a:ea typeface="等线" panose="02010600030101010101" pitchFamily="2" charset="-122"/>
              </a:rPr>
              <a:t>Characteristic of these texts:</a:t>
            </a:r>
          </a:p>
          <a:p>
            <a:pPr marL="342900" indent="-342900" algn="l">
              <a:buAutoNum type="arabicPeriod"/>
            </a:pPr>
            <a:r>
              <a:rPr lang="en-US" altLang="zh-CN" sz="2000" kern="0" dirty="0">
                <a:solidFill>
                  <a:srgbClr val="000000"/>
                </a:solidFill>
                <a:effectLst/>
                <a:latin typeface="NimbusRomNo9L-Regu"/>
                <a:ea typeface="等线" panose="02010600030101010101" pitchFamily="2" charset="-122"/>
                <a:cs typeface="NimbusRomNo9L-Regu"/>
              </a:rPr>
              <a:t>rigid 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NimbusRomNo9L-Medi"/>
                <a:ea typeface="等线" panose="02010600030101010101" pitchFamily="2" charset="-122"/>
                <a:cs typeface="NimbusRomNo9L-Medi"/>
              </a:rPr>
              <a:t>formats</a:t>
            </a:r>
          </a:p>
          <a:p>
            <a:pPr marL="342900" indent="-342900" algn="l">
              <a:buAutoNum type="arabicPeriod"/>
            </a:pPr>
            <a:r>
              <a:rPr lang="en-US" altLang="zh-CN" sz="2000" kern="0" dirty="0">
                <a:solidFill>
                  <a:srgbClr val="000000"/>
                </a:solidFill>
                <a:effectLst/>
                <a:latin typeface="NimbusRomNo9L-Medi"/>
                <a:ea typeface="等线" panose="02010600030101010101" pitchFamily="2" charset="-122"/>
                <a:cs typeface="NimbusRomNo9L-Medi"/>
              </a:rPr>
              <a:t>rhyming 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NimbusRomNo9L-Regu"/>
                <a:ea typeface="等线" panose="02010600030101010101" pitchFamily="2" charset="-122"/>
                <a:cs typeface="NimbusRomNo9L-Regu"/>
              </a:rPr>
              <a:t>schemes</a:t>
            </a:r>
            <a:endParaRPr lang="en-US" altLang="zh-CN" sz="2000" kern="0" dirty="0">
              <a:solidFill>
                <a:srgbClr val="000000"/>
              </a:solidFill>
              <a:latin typeface="NimbusRomNo9L-Medi"/>
              <a:ea typeface="等线" panose="02010600030101010101" pitchFamily="2" charset="-122"/>
              <a:cs typeface="NimbusRomNo9L-Regu"/>
            </a:endParaRPr>
          </a:p>
          <a:p>
            <a:pPr marL="342900" indent="-342900" algn="l">
              <a:buAutoNum type="arabicPeriod"/>
            </a:pPr>
            <a:r>
              <a:rPr lang="en-US" altLang="zh-CN" sz="2000" kern="0" dirty="0">
                <a:solidFill>
                  <a:srgbClr val="000000"/>
                </a:solidFill>
                <a:latin typeface="NimbusRomNo9L-Medi"/>
                <a:ea typeface="等线" panose="02010600030101010101" pitchFamily="2" charset="-122"/>
              </a:rPr>
              <a:t>integrity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C415BB7-CC88-45B6-B3B6-D028A860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908" y="318872"/>
            <a:ext cx="5310438" cy="54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Task Definition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62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800" dirty="0"/>
              <a:t>Task Definition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9" y="3232404"/>
                <a:ext cx="6098869" cy="2825496"/>
              </a:xfrm>
            </p:spPr>
            <p:txBody>
              <a:bodyPr rtlCol="0">
                <a:normAutofit/>
              </a:bodyPr>
              <a:lstStyle/>
              <a:p>
                <a:pPr algn="l"/>
                <a:r>
                  <a:rPr lang="en-US" altLang="zh-CN" dirty="0"/>
                  <a:t>Input: 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a rigid format </a:t>
                </a:r>
                <a14:m>
                  <m:oMath xmlns:m="http://schemas.openxmlformats.org/officeDocument/2006/math">
                    <m:r>
                      <a:rPr lang="en-US" altLang="zh-CN" sz="1800" b="0" i="1" u="none" strike="noStrike" baseline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∈∁</m:t>
                    </m:r>
                  </m:oMath>
                </a14:m>
                <a:endPara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l"/>
                <a:r>
                  <a:rPr lang="en-US" altLang="zh-CN" dirty="0"/>
                  <a:t>Output: </a:t>
                </a:r>
                <a:r>
                  <a:rPr lang="en-US" altLang="zh-CN" sz="1800" b="0" i="0" u="none" strike="noStrike" baseline="0" dirty="0">
                    <a:latin typeface="NimbusRomNo9L-Regu"/>
                  </a:rPr>
                  <a:t>a natural language sentence </a:t>
                </a:r>
                <a14:m>
                  <m:oMath xmlns:m="http://schemas.openxmlformats.org/officeDocument/2006/math">
                    <m:r>
                      <a:rPr lang="en-US" altLang="zh-CN" sz="1800" b="0" i="1" u="none" strike="noStrike" baseline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r>
                  <a:rPr lang="en-US" altLang="zh-CN" sz="1800" b="0" i="0" u="none" strike="noStrike" baseline="0" dirty="0">
                    <a:latin typeface="NimbusRomNo9L-Regu"/>
                  </a:rPr>
                  <a:t> which tally with the defined format </a:t>
                </a:r>
                <a:r>
                  <a:rPr lang="en-US" altLang="zh-CN" sz="1800" b="0" i="0" u="none" strike="noStrike" baseline="0" dirty="0">
                    <a:latin typeface="CMMI10"/>
                  </a:rPr>
                  <a:t>C</a:t>
                </a:r>
                <a:endParaRPr lang="en-US" altLang="zh-CN" sz="1800" b="0" i="0" u="none" strike="noStrike" baseline="0" dirty="0">
                  <a:latin typeface="NimbusRomNo9L-Regu"/>
                </a:endParaRPr>
              </a:p>
              <a:p>
                <a:pPr algn="l"/>
                <a:r>
                  <a:rPr lang="en-US" altLang="zh-CN" dirty="0" err="1">
                    <a:latin typeface="NimbusRomNo9L-Regu"/>
                  </a:rPr>
                  <a:t>Eg.</a:t>
                </a:r>
                <a:endParaRPr lang="en-US" altLang="zh-CN" sz="1800" b="0" i="0" u="none" strike="noStrike" baseline="0" dirty="0">
                  <a:latin typeface="NimbusRomNo9L-Regu"/>
                </a:endParaRPr>
              </a:p>
              <a:p>
                <a:pPr algn="l"/>
                <a:r>
                  <a:rPr lang="en-US" altLang="zh-CN" dirty="0"/>
                  <a:t>C 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endParaRPr lang="en-US" altLang="zh-CN" sz="1800" b="0" i="0" u="none" strike="noStrike" baseline="0" dirty="0">
                  <a:latin typeface="NimbusRomNo9L-Regu"/>
                </a:endParaRPr>
              </a:p>
              <a:p>
                <a:pPr algn="l"/>
                <a:r>
                  <a:rPr lang="en-US" altLang="zh-CN" dirty="0"/>
                  <a:t>Y = love is not love, bends with the remover to remove.</a:t>
                </a:r>
              </a:p>
              <a:p>
                <a:pPr algn="l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141C1E-7FB9-4FD0-9195-B9ADFD18A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9" y="3232404"/>
                <a:ext cx="6098869" cy="2825496"/>
              </a:xfrm>
              <a:blipFill>
                <a:blip r:embed="rId3"/>
                <a:stretch>
                  <a:fillRect l="-900" t="-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C870CD-54A5-4EFA-832A-EBCEE89CAB65}"/>
              </a:ext>
            </a:extLst>
          </p:cNvPr>
          <p:cNvSpPr txBox="1"/>
          <p:nvPr/>
        </p:nvSpPr>
        <p:spPr>
          <a:xfrm>
            <a:off x="6711518" y="3123436"/>
            <a:ext cx="46939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Target: </a:t>
            </a:r>
            <a:r>
              <a:rPr lang="en-US" altLang="zh-CN" sz="1800" b="0" i="0" u="none" strike="noStrike" baseline="0" dirty="0">
                <a:latin typeface="NimbusRomNo9L-Regu"/>
              </a:rPr>
              <a:t>find a mapping  function </a:t>
            </a:r>
            <a:r>
              <a:rPr lang="en-US" altLang="zh-CN" sz="1800" b="0" i="0" u="none" strike="noStrike" baseline="0" dirty="0">
                <a:latin typeface="CMMI10"/>
              </a:rPr>
              <a:t>G </a:t>
            </a:r>
            <a:r>
              <a:rPr lang="en-US" altLang="zh-CN" sz="1800" b="0" i="0" u="none" strike="noStrike" baseline="0" dirty="0">
                <a:latin typeface="NimbusRomNo9L-Regu"/>
              </a:rPr>
              <a:t>to conduct the rigid formats controlled text generation:</a:t>
            </a:r>
          </a:p>
          <a:p>
            <a:pPr algn="l"/>
            <a:r>
              <a:rPr lang="en-US" altLang="zh-CN" sz="2400" b="0" i="0" u="none" strike="noStrike" baseline="0" dirty="0">
                <a:latin typeface="CMMI10"/>
              </a:rPr>
              <a:t> Y </a:t>
            </a:r>
            <a:r>
              <a:rPr lang="en-US" altLang="zh-CN" sz="2400" b="0" i="0" u="none" strike="noStrike" baseline="0" dirty="0">
                <a:latin typeface="CMR10"/>
              </a:rPr>
              <a:t>= </a:t>
            </a:r>
            <a:r>
              <a:rPr lang="en-US" altLang="zh-CN" sz="2400" b="0" i="0" u="none" strike="noStrike" baseline="0" dirty="0">
                <a:latin typeface="CMMI10"/>
              </a:rPr>
              <a:t>G</a:t>
            </a:r>
            <a:r>
              <a:rPr lang="en-US" altLang="zh-CN" sz="2400" b="0" i="0" u="none" strike="noStrike" baseline="0" dirty="0">
                <a:latin typeface="CMR10"/>
              </a:rPr>
              <a:t>(</a:t>
            </a:r>
            <a:r>
              <a:rPr lang="en-US" altLang="zh-CN" sz="2400" b="0" i="0" u="none" strike="noStrike" baseline="0" dirty="0">
                <a:latin typeface="CMMI10"/>
              </a:rPr>
              <a:t>C</a:t>
            </a:r>
            <a:r>
              <a:rPr lang="en-US" altLang="zh-CN" sz="2400" b="0" i="0" u="none" strike="noStrike" baseline="0" dirty="0">
                <a:latin typeface="CMR10"/>
              </a:rPr>
              <a:t>)</a:t>
            </a:r>
            <a:endParaRPr lang="zh-CN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70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Framework Description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zh-CN" sz="4400" dirty="0"/>
              <a:t>3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24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3ACCA8-326A-43E1-99A1-13F9F897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47" y="902355"/>
            <a:ext cx="12308894" cy="49125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EAA6CE-69C7-4283-B298-A34B57EF5F19}"/>
              </a:ext>
            </a:extLst>
          </p:cNvPr>
          <p:cNvSpPr txBox="1"/>
          <p:nvPr/>
        </p:nvSpPr>
        <p:spPr>
          <a:xfrm>
            <a:off x="9445841" y="5584040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SongNet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544887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3_TF89213316_Win32.potx" id="{B9697663-8A13-4D0C-8445-E0904855684C}" vid="{F6BFED06-006F-4BAE-BD29-CA867238DD1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演示文稿</Template>
  <TotalTime>1272</TotalTime>
  <Words>1654</Words>
  <Application>Microsoft Office PowerPoint</Application>
  <PresentationFormat>宽屏</PresentationFormat>
  <Paragraphs>231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CMBX10</vt:lpstr>
      <vt:lpstr>CMMI10</vt:lpstr>
      <vt:lpstr>CMMI9</vt:lpstr>
      <vt:lpstr>CMR10</vt:lpstr>
      <vt:lpstr>CMR8</vt:lpstr>
      <vt:lpstr>CMSY10</vt:lpstr>
      <vt:lpstr>CMSY9</vt:lpstr>
      <vt:lpstr>Microsoft YaHei UI</vt:lpstr>
      <vt:lpstr>NimbusRomNo9L-Medi</vt:lpstr>
      <vt:lpstr>NimbusRomNo9L-Regu</vt:lpstr>
      <vt:lpstr>NimbusRomNo9L-ReguItal</vt:lpstr>
      <vt:lpstr>Arial</vt:lpstr>
      <vt:lpstr>Avenir Next LT Pro</vt:lpstr>
      <vt:lpstr>Cambria Math</vt:lpstr>
      <vt:lpstr>AccentBoxVTI</vt:lpstr>
      <vt:lpstr>Rigid Formats Controlled Text Generation</vt:lpstr>
      <vt:lpstr>Contents</vt:lpstr>
      <vt:lpstr>Introduction</vt:lpstr>
      <vt:lpstr>Introduction</vt:lpstr>
      <vt:lpstr>Introduction</vt:lpstr>
      <vt:lpstr>Task Definition</vt:lpstr>
      <vt:lpstr>Task Definition</vt:lpstr>
      <vt:lpstr>Framework Description</vt:lpstr>
      <vt:lpstr>PowerPoint 演示文稿</vt:lpstr>
      <vt:lpstr>Framework Description</vt:lpstr>
      <vt:lpstr>Framework Description</vt:lpstr>
      <vt:lpstr>Framework Description</vt:lpstr>
      <vt:lpstr>Framework Description</vt:lpstr>
      <vt:lpstr>Framework Description</vt:lpstr>
      <vt:lpstr>Framework Description</vt:lpstr>
      <vt:lpstr>Framework Description</vt:lpstr>
      <vt:lpstr>Framework Description</vt:lpstr>
      <vt:lpstr>Framework Description</vt:lpstr>
      <vt:lpstr>Framework Description</vt:lpstr>
      <vt:lpstr>Framework Description</vt:lpstr>
      <vt:lpstr>Experimental Setup</vt:lpstr>
      <vt:lpstr>Settings</vt:lpstr>
      <vt:lpstr>Datasets</vt:lpstr>
      <vt:lpstr>Evaluation Metrics</vt:lpstr>
      <vt:lpstr>Evaluation Metrics</vt:lpstr>
      <vt:lpstr>Evaluation Metrics</vt:lpstr>
      <vt:lpstr>Comparison Methods</vt:lpstr>
      <vt:lpstr>Results and Discussion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Rigid Formats Controlled Text Generation</dc:title>
  <dc:creator>陈 浩平</dc:creator>
  <cp:lastModifiedBy>陈 浩平</cp:lastModifiedBy>
  <cp:revision>57</cp:revision>
  <dcterms:created xsi:type="dcterms:W3CDTF">2021-03-01T03:48:06Z</dcterms:created>
  <dcterms:modified xsi:type="dcterms:W3CDTF">2021-03-03T07:50:52Z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